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8" r:id="rId1"/>
  </p:sldMasterIdLst>
  <p:notesMasterIdLst>
    <p:notesMasterId r:id="rId49"/>
  </p:notesMasterIdLst>
  <p:handoutMasterIdLst>
    <p:handoutMasterId r:id="rId50"/>
  </p:handoutMasterIdLst>
  <p:sldIdLst>
    <p:sldId id="470" r:id="rId2"/>
    <p:sldId id="554" r:id="rId3"/>
    <p:sldId id="548" r:id="rId4"/>
    <p:sldId id="570" r:id="rId5"/>
    <p:sldId id="571" r:id="rId6"/>
    <p:sldId id="538" r:id="rId7"/>
    <p:sldId id="525" r:id="rId8"/>
    <p:sldId id="568" r:id="rId9"/>
    <p:sldId id="539" r:id="rId10"/>
    <p:sldId id="526" r:id="rId11"/>
    <p:sldId id="527" r:id="rId12"/>
    <p:sldId id="540" r:id="rId13"/>
    <p:sldId id="572" r:id="rId14"/>
    <p:sldId id="541" r:id="rId15"/>
    <p:sldId id="528" r:id="rId16"/>
    <p:sldId id="555" r:id="rId17"/>
    <p:sldId id="529" r:id="rId18"/>
    <p:sldId id="531" r:id="rId19"/>
    <p:sldId id="542" r:id="rId20"/>
    <p:sldId id="532" r:id="rId21"/>
    <p:sldId id="530" r:id="rId22"/>
    <p:sldId id="569" r:id="rId23"/>
    <p:sldId id="533" r:id="rId24"/>
    <p:sldId id="534" r:id="rId25"/>
    <p:sldId id="535" r:id="rId26"/>
    <p:sldId id="547" r:id="rId27"/>
    <p:sldId id="573" r:id="rId28"/>
    <p:sldId id="536" r:id="rId29"/>
    <p:sldId id="549" r:id="rId30"/>
    <p:sldId id="537" r:id="rId31"/>
    <p:sldId id="543" r:id="rId32"/>
    <p:sldId id="544" r:id="rId33"/>
    <p:sldId id="545" r:id="rId34"/>
    <p:sldId id="546" r:id="rId35"/>
    <p:sldId id="550" r:id="rId36"/>
    <p:sldId id="551" r:id="rId37"/>
    <p:sldId id="556" r:id="rId38"/>
    <p:sldId id="557" r:id="rId39"/>
    <p:sldId id="558" r:id="rId40"/>
    <p:sldId id="552" r:id="rId41"/>
    <p:sldId id="553" r:id="rId42"/>
    <p:sldId id="559" r:id="rId43"/>
    <p:sldId id="560" r:id="rId44"/>
    <p:sldId id="561" r:id="rId45"/>
    <p:sldId id="562" r:id="rId46"/>
    <p:sldId id="566" r:id="rId47"/>
    <p:sldId id="567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E396108A-A8CA-4E67-B856-E5343ECF366F}">
          <p14:sldIdLst>
            <p14:sldId id="470"/>
            <p14:sldId id="554"/>
            <p14:sldId id="548"/>
          </p14:sldIdLst>
        </p14:section>
        <p14:section name="Ciclo vida" id="{FA0B6AFA-9A66-4B5C-891D-81BB7955FA12}">
          <p14:sldIdLst>
            <p14:sldId id="570"/>
            <p14:sldId id="571"/>
            <p14:sldId id="538"/>
            <p14:sldId id="525"/>
            <p14:sldId id="568"/>
            <p14:sldId id="539"/>
            <p14:sldId id="526"/>
            <p14:sldId id="527"/>
            <p14:sldId id="540"/>
          </p14:sldIdLst>
        </p14:section>
        <p14:section name="Backgrounding" id="{159E4965-1584-4506-A755-556CED28D623}">
          <p14:sldIdLst>
            <p14:sldId id="572"/>
            <p14:sldId id="541"/>
            <p14:sldId id="528"/>
            <p14:sldId id="555"/>
            <p14:sldId id="529"/>
            <p14:sldId id="531"/>
            <p14:sldId id="542"/>
            <p14:sldId id="532"/>
            <p14:sldId id="530"/>
            <p14:sldId id="569"/>
            <p14:sldId id="533"/>
            <p14:sldId id="534"/>
            <p14:sldId id="535"/>
            <p14:sldId id="547"/>
          </p14:sldIdLst>
        </p14:section>
        <p14:section name="App Services" id="{5B11F4FB-FEDE-405D-9535-B34768816A6D}">
          <p14:sldIdLst>
            <p14:sldId id="573"/>
            <p14:sldId id="536"/>
            <p14:sldId id="549"/>
            <p14:sldId id="537"/>
            <p14:sldId id="543"/>
            <p14:sldId id="544"/>
            <p14:sldId id="545"/>
            <p14:sldId id="546"/>
            <p14:sldId id="550"/>
            <p14:sldId id="551"/>
            <p14:sldId id="556"/>
            <p14:sldId id="557"/>
            <p14:sldId id="558"/>
            <p14:sldId id="552"/>
            <p14:sldId id="553"/>
            <p14:sldId id="559"/>
            <p14:sldId id="560"/>
            <p14:sldId id="561"/>
            <p14:sldId id="562"/>
          </p14:sldIdLst>
        </p14:section>
        <p14:section name="Cierre" id="{69D19A41-62D4-413A-8A16-D29EA024E112}">
          <p14:sldIdLst>
            <p14:sldId id="566"/>
            <p14:sldId id="567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2160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7348" userDrawn="1">
          <p15:clr>
            <a:srgbClr val="A4A3A4"/>
          </p15:clr>
        </p15:guide>
        <p15:guide id="7" pos="332" userDrawn="1">
          <p15:clr>
            <a:srgbClr val="A4A3A4"/>
          </p15:clr>
        </p15:guide>
        <p15:guide id="8" pos="695" userDrawn="1">
          <p15:clr>
            <a:srgbClr val="A4A3A4"/>
          </p15:clr>
        </p15:guide>
        <p15:guide id="9" pos="69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A969"/>
    <a:srgbClr val="09473F"/>
    <a:srgbClr val="106334"/>
    <a:srgbClr val="FFFFFF"/>
    <a:srgbClr val="F5F5F5"/>
    <a:srgbClr val="DD523B"/>
    <a:srgbClr val="5CA943"/>
    <a:srgbClr val="FF6600"/>
    <a:srgbClr val="FF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6" autoAdjust="0"/>
    <p:restoredTop sz="94576" autoAdjust="0"/>
  </p:normalViewPr>
  <p:slideViewPr>
    <p:cSldViewPr>
      <p:cViewPr>
        <p:scale>
          <a:sx n="80" d="100"/>
          <a:sy n="80" d="100"/>
        </p:scale>
        <p:origin x="372" y="390"/>
      </p:cViewPr>
      <p:guideLst>
        <p:guide orient="horz" pos="2160"/>
        <p:guide pos="3840"/>
        <p:guide pos="7348"/>
        <p:guide pos="332"/>
        <p:guide pos="695"/>
        <p:guide pos="69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1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11/15/2015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3545224"/>
            <a:ext cx="8335691" cy="1854583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1400" y="5489440"/>
            <a:ext cx="8335691" cy="103590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8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9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54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A1CE-C640-4CE1-8D0A-EAE11EE282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86E5-36B4-4750-9BD9-353AA4FBC1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2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299165"/>
            <a:ext cx="12192000" cy="558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96020"/>
            <a:ext cx="4114800" cy="365125"/>
          </a:xfr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Your footer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10600" y="6396020"/>
            <a:ext cx="2743200" cy="365125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 smtClean="0"/>
              <a:t>Your date here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655" y="5872048"/>
            <a:ext cx="1217145" cy="427117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6299165"/>
            <a:ext cx="12192000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799406" y="6378557"/>
            <a:ext cx="400050" cy="40005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746D44-829A-481B-9FE9-7B966B458BDA}" type="slidenum">
              <a:rPr lang="en-US" sz="1100" smtClean="0"/>
              <a:pPr/>
              <a:t>‹#›</a:t>
            </a:fld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5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5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3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0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0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527E9-DD55-4E4F-B06C-59EF782102E1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javiersuarezruiz@Hotmail.com" TargetMode="External"/><Relationship Id="rId4" Type="http://schemas.openxmlformats.org/officeDocument/2006/relationships/hyperlink" Target="http://geeks.ms/blogs/jsuarez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18564" y="4616033"/>
            <a:ext cx="6552728" cy="17652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Windows 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440944" y="116632"/>
            <a:ext cx="1716635" cy="1035904"/>
          </a:xfrm>
        </p:spPr>
        <p:txBody>
          <a:bodyPr/>
          <a:lstStyle/>
          <a:p>
            <a:r>
              <a:rPr lang="en-US" dirty="0" smtClean="0"/>
              <a:t>Talk4   he  ds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51384" y="4293096"/>
            <a:ext cx="1224136" cy="1003923"/>
            <a:chOff x="-2367436" y="3087963"/>
            <a:chExt cx="1475718" cy="1398289"/>
          </a:xfrm>
        </p:grpSpPr>
        <p:sp>
          <p:nvSpPr>
            <p:cNvPr id="7" name="Rectangle 6"/>
            <p:cNvSpPr/>
            <p:nvPr/>
          </p:nvSpPr>
          <p:spPr>
            <a:xfrm>
              <a:off x="-2367436" y="3087963"/>
              <a:ext cx="1475718" cy="1398289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325753" y="3138129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32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233032" y="72416"/>
            <a:ext cx="504056" cy="504056"/>
            <a:chOff x="4800595" y="3154445"/>
            <a:chExt cx="1684866" cy="1684866"/>
          </a:xfrm>
        </p:grpSpPr>
        <p:sp>
          <p:nvSpPr>
            <p:cNvPr id="10" name="Rectangle 9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63376" y="3244335"/>
              <a:ext cx="522962" cy="565828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500" dirty="0" smtClean="0">
                  <a:solidFill>
                    <a:schemeClr val="bg1"/>
                  </a:solidFill>
                </a:rPr>
                <a:t>22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798" y="4293096"/>
            <a:ext cx="4563886" cy="2564904"/>
          </a:xfrm>
          <a:prstGeom prst="rect">
            <a:avLst/>
          </a:prstGeom>
        </p:spPr>
      </p:pic>
      <p:pic>
        <p:nvPicPr>
          <p:cNvPr id="3" name="01. Breaking Bad Main Title Theme (Extended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sp>
        <p:nvSpPr>
          <p:cNvPr id="12" name="Subtitle 4"/>
          <p:cNvSpPr txBox="1">
            <a:spLocks/>
          </p:cNvSpPr>
          <p:nvPr/>
        </p:nvSpPr>
        <p:spPr>
          <a:xfrm>
            <a:off x="4712998" y="6381328"/>
            <a:ext cx="2919394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Javier Suárez Ruiz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624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tendiendo</a:t>
            </a:r>
            <a:r>
              <a:rPr lang="en-US" dirty="0" smtClean="0"/>
              <a:t> el </a:t>
            </a:r>
            <a:r>
              <a:rPr lang="en-US" dirty="0" err="1" smtClean="0"/>
              <a:t>modo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3</a:t>
              </a:r>
              <a:r>
                <a:rPr lang="en-US" sz="1200" dirty="0" smtClean="0">
                  <a:solidFill>
                    <a:schemeClr val="bg1"/>
                  </a:solidFill>
                </a:rPr>
                <a:t>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389770" y="2249023"/>
            <a:ext cx="0" cy="31374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89770" y="5378728"/>
            <a:ext cx="590146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89770" y="2921342"/>
            <a:ext cx="2390466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79353" y="3518958"/>
            <a:ext cx="468435" cy="522914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7788" y="4041873"/>
            <a:ext cx="1571359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780236" y="5461213"/>
            <a:ext cx="0" cy="4880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1131" y="3780415"/>
            <a:ext cx="0" cy="12920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88578" y="1968890"/>
            <a:ext cx="553056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88578" y="1819480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29640" y="1819480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151131" y="1819480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348979" y="1819480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797192" y="1819480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79686" y="1427301"/>
            <a:ext cx="1384788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Corriendo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04783" y="1412044"/>
            <a:ext cx="1353946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Extensión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92505" y="5852114"/>
            <a:ext cx="1304637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Suspendida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37850" y="4095763"/>
            <a:ext cx="1935259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RequestExtension</a:t>
            </a: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()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3183" y="5840787"/>
            <a:ext cx="1152353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Revocado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174854" y="3433235"/>
            <a:ext cx="148898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Memoria</a:t>
            </a:r>
            <a:endParaRPr lang="en-US" sz="2353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151131" y="3520179"/>
            <a:ext cx="1043775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80236" y="2921341"/>
            <a:ext cx="370895" cy="597617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91435" y="1427301"/>
            <a:ext cx="1535471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Suspendida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 Placeholder 1"/>
          <p:cNvSpPr txBox="1">
            <a:spLocks/>
          </p:cNvSpPr>
          <p:nvPr/>
        </p:nvSpPr>
        <p:spPr>
          <a:xfrm>
            <a:off x="7687582" y="3145448"/>
            <a:ext cx="4033911" cy="1363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Continua </a:t>
            </a:r>
            <a:r>
              <a:rPr lang="en-US" dirty="0" err="1" smtClean="0"/>
              <a:t>una</a:t>
            </a:r>
            <a:r>
              <a:rPr lang="en-US" dirty="0" smtClean="0"/>
              <a:t> session </a:t>
            </a:r>
            <a:r>
              <a:rPr lang="en-US" dirty="0" err="1" smtClean="0"/>
              <a:t>cuando</a:t>
            </a:r>
            <a:r>
              <a:rPr lang="en-US" dirty="0" smtClean="0"/>
              <a:t> la App </a:t>
            </a:r>
            <a:r>
              <a:rPr lang="en-US" dirty="0" err="1" smtClean="0"/>
              <a:t>ya</a:t>
            </a:r>
            <a:r>
              <a:rPr lang="en-US" dirty="0" smtClean="0"/>
              <a:t> no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primer </a:t>
            </a:r>
            <a:r>
              <a:rPr lang="en-US" dirty="0" err="1" smtClean="0"/>
              <a:t>plano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368865" y="5461213"/>
            <a:ext cx="0" cy="4880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8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9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tendiendo</a:t>
            </a:r>
            <a:r>
              <a:rPr lang="en-US" dirty="0" smtClean="0"/>
              <a:t> el </a:t>
            </a:r>
            <a:r>
              <a:rPr lang="en-US" dirty="0" err="1" smtClean="0"/>
              <a:t>modo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36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389770" y="2177747"/>
            <a:ext cx="0" cy="31374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89770" y="5307452"/>
            <a:ext cx="470739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89770" y="2850066"/>
            <a:ext cx="2390466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79353" y="3447682"/>
            <a:ext cx="468435" cy="522914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7788" y="3970597"/>
            <a:ext cx="224106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780236" y="5389936"/>
            <a:ext cx="0" cy="8217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175370" y="2850066"/>
            <a:ext cx="0" cy="2151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99575" y="5389936"/>
            <a:ext cx="0" cy="8217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88578" y="1897614"/>
            <a:ext cx="553056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88578" y="1748204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29640" y="1748204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151131" y="1748204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348979" y="1748204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797192" y="1748204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79686" y="1356025"/>
            <a:ext cx="1384788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Corriendo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04783" y="1340768"/>
            <a:ext cx="1353946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Extension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82619" y="6062255"/>
            <a:ext cx="1799966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Salimos</a:t>
            </a:r>
            <a:r>
              <a:rPr lang="en-US" sz="1568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de la App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62088" y="4024487"/>
            <a:ext cx="1017379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Petición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43184" y="6062255"/>
            <a:ext cx="1142735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</a:t>
            </a: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evocada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174854" y="3361959"/>
            <a:ext cx="148898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Memoria</a:t>
            </a:r>
            <a:endParaRPr lang="en-US" sz="2353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151131" y="3451420"/>
            <a:ext cx="1043775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80236" y="2850065"/>
            <a:ext cx="370895" cy="597617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96856" y="1346996"/>
            <a:ext cx="1704875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No </a:t>
            </a:r>
            <a:r>
              <a:rPr lang="en-US" sz="1961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corriendo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573086" y="5389936"/>
            <a:ext cx="0" cy="4329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39689" y="5726321"/>
            <a:ext cx="1304637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Suspendida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871894" y="3970597"/>
            <a:ext cx="0" cy="1336855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"/>
          <p:cNvSpPr txBox="1">
            <a:spLocks/>
          </p:cNvSpPr>
          <p:nvPr/>
        </p:nvSpPr>
        <p:spPr>
          <a:xfrm>
            <a:off x="7510667" y="3435675"/>
            <a:ext cx="4332724" cy="896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45" dirty="0" smtClean="0"/>
              <a:t>Las Apps </a:t>
            </a:r>
            <a:r>
              <a:rPr lang="en-US" sz="2745" dirty="0" err="1" smtClean="0"/>
              <a:t>deben</a:t>
            </a:r>
            <a:r>
              <a:rPr lang="en-US" sz="2745" dirty="0" smtClean="0"/>
              <a:t> </a:t>
            </a:r>
            <a:r>
              <a:rPr lang="en-US" sz="2745" dirty="0" err="1" smtClean="0"/>
              <a:t>facilitar</a:t>
            </a:r>
            <a:r>
              <a:rPr lang="en-US" sz="2745" dirty="0" smtClean="0"/>
              <a:t> </a:t>
            </a:r>
            <a:r>
              <a:rPr lang="en-US" sz="2745" dirty="0" err="1" smtClean="0"/>
              <a:t>una</a:t>
            </a:r>
            <a:r>
              <a:rPr lang="en-US" sz="2745" dirty="0" smtClean="0"/>
              <a:t> </a:t>
            </a:r>
            <a:r>
              <a:rPr lang="en-US" sz="2745" dirty="0" err="1" smtClean="0"/>
              <a:t>razón</a:t>
            </a:r>
            <a:endParaRPr lang="en-US" sz="2745" dirty="0" smtClean="0"/>
          </a:p>
          <a:p>
            <a:endParaRPr lang="en-US" sz="2745" dirty="0" smtClean="0"/>
          </a:p>
          <a:p>
            <a:pPr marL="0" indent="0">
              <a:buNone/>
            </a:pPr>
            <a:r>
              <a:rPr lang="en-US" sz="2745" dirty="0" smtClean="0"/>
              <a:t>Eventos </a:t>
            </a:r>
            <a:r>
              <a:rPr lang="en-US" sz="2745" dirty="0" err="1" smtClean="0"/>
              <a:t>revocados</a:t>
            </a:r>
            <a:r>
              <a:rPr lang="en-US" sz="2745" dirty="0" smtClean="0"/>
              <a:t> </a:t>
            </a:r>
            <a:r>
              <a:rPr lang="en-US" sz="2745" dirty="0" err="1" smtClean="0"/>
              <a:t>cuentan</a:t>
            </a:r>
            <a:r>
              <a:rPr lang="en-US" sz="2745" dirty="0" smtClean="0"/>
              <a:t> con &lt;1 </a:t>
            </a:r>
            <a:r>
              <a:rPr lang="en-US" sz="2745" dirty="0" err="1"/>
              <a:t>s</a:t>
            </a:r>
            <a:r>
              <a:rPr lang="en-US" sz="2745" dirty="0" err="1" smtClean="0"/>
              <a:t>egundo</a:t>
            </a:r>
            <a:r>
              <a:rPr lang="en-US" sz="2745" dirty="0" smtClean="0"/>
              <a:t> </a:t>
            </a:r>
            <a:endParaRPr lang="en-US" sz="2745" dirty="0"/>
          </a:p>
        </p:txBody>
      </p:sp>
    </p:spTree>
    <p:extLst>
      <p:ext uri="{BB962C8B-B14F-4D97-AF65-F5344CB8AC3E}">
        <p14:creationId xmlns:p14="http://schemas.microsoft.com/office/powerpoint/2010/main" val="6212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II</a:t>
            </a:r>
          </a:p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Extendiendo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modo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48680"/>
            <a:ext cx="5604226" cy="132343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A veces, hay que trabajar, </a:t>
            </a:r>
          </a:p>
          <a:p>
            <a:r>
              <a:rPr lang="es-ES" sz="4000" dirty="0" smtClean="0">
                <a:solidFill>
                  <a:schemeClr val="bg1"/>
                </a:solidFill>
              </a:rPr>
              <a:t>sin que nadie nos vea…</a:t>
            </a:r>
            <a:endParaRPr lang="es-E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0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Background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6888" y="3901304"/>
            <a:ext cx="5256584" cy="29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6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Ej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23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Content Placeholder 96"/>
          <p:cNvSpPr>
            <a:spLocks noGrp="1"/>
          </p:cNvSpPr>
          <p:nvPr>
            <p:ph sz="quarter" idx="4294967295"/>
          </p:nvPr>
        </p:nvSpPr>
        <p:spPr>
          <a:xfrm>
            <a:off x="263352" y="1521206"/>
            <a:ext cx="11653521" cy="506901"/>
          </a:xfrm>
          <a:prstGeom prst="rect">
            <a:avLst/>
          </a:prstGeo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Las Apps </a:t>
            </a:r>
            <a:r>
              <a:rPr lang="en-US" dirty="0" err="1" smtClean="0"/>
              <a:t>ofrecen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r>
              <a:rPr lang="en-US" dirty="0" smtClean="0"/>
              <a:t> real-time </a:t>
            </a:r>
            <a:r>
              <a:rPr lang="en-US" dirty="0" err="1" smtClean="0"/>
              <a:t>incluso</a:t>
            </a:r>
            <a:r>
              <a:rPr lang="en-US" dirty="0" smtClean="0"/>
              <a:t> con la App </a:t>
            </a:r>
            <a:r>
              <a:rPr lang="en-US" dirty="0" err="1" smtClean="0"/>
              <a:t>suspendida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45221" y="2084363"/>
            <a:ext cx="3585699" cy="3585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54" tIns="146284" rIns="182854" bIns="146284" rtlCol="0" anchor="t" anchorCtr="0"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2666" dirty="0" err="1" smtClean="0">
                <a:solidFill>
                  <a:srgbClr val="FFFFFF"/>
                </a:solidFill>
              </a:rPr>
              <a:t>Atrae</a:t>
            </a:r>
            <a:r>
              <a:rPr lang="en-US" sz="2666" dirty="0" err="1" smtClean="0">
                <a:solidFill>
                  <a:srgbClr val="FFFFFF"/>
                </a:solidFill>
              </a:rPr>
              <a:t>r</a:t>
            </a:r>
            <a:r>
              <a:rPr lang="en-US" sz="2666" dirty="0" smtClean="0">
                <a:solidFill>
                  <a:srgbClr val="FFFFFF"/>
                </a:solidFill>
              </a:rPr>
              <a:t> </a:t>
            </a:r>
            <a:r>
              <a:rPr lang="en-US" sz="2666" dirty="0" err="1" smtClean="0">
                <a:solidFill>
                  <a:srgbClr val="FFFFFF"/>
                </a:solidFill>
              </a:rPr>
              <a:t>usuarios</a:t>
            </a:r>
            <a:r>
              <a:rPr lang="en-US" sz="2666" dirty="0" smtClean="0">
                <a:solidFill>
                  <a:srgbClr val="FFFFFF"/>
                </a:solidFill>
              </a:rPr>
              <a:t> a la App</a:t>
            </a:r>
            <a:endParaRPr lang="en-US" sz="2666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endParaRPr lang="en-US" sz="2666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endParaRPr lang="en-US" sz="2666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endParaRPr lang="en-US" sz="2666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2666" dirty="0" smtClean="0">
                <a:solidFill>
                  <a:srgbClr val="FFFFFF"/>
                </a:solidFill>
              </a:rPr>
              <a:t>Les </a:t>
            </a:r>
            <a:r>
              <a:rPr lang="en-US" sz="2666" dirty="0" err="1" smtClean="0">
                <a:solidFill>
                  <a:srgbClr val="FFFFFF"/>
                </a:solidFill>
              </a:rPr>
              <a:t>ofrece</a:t>
            </a:r>
            <a:r>
              <a:rPr lang="en-US" sz="2666" dirty="0" smtClean="0">
                <a:solidFill>
                  <a:srgbClr val="FFFFFF"/>
                </a:solidFill>
              </a:rPr>
              <a:t> </a:t>
            </a:r>
            <a:r>
              <a:rPr lang="en-US" sz="2666" dirty="0" err="1" smtClean="0">
                <a:solidFill>
                  <a:srgbClr val="FFFFFF"/>
                </a:solidFill>
              </a:rPr>
              <a:t>informació</a:t>
            </a:r>
            <a:r>
              <a:rPr lang="en-US" sz="2666" dirty="0" err="1" smtClean="0">
                <a:solidFill>
                  <a:srgbClr val="FFFFFF"/>
                </a:solidFill>
              </a:rPr>
              <a:t>n</a:t>
            </a:r>
            <a:r>
              <a:rPr lang="en-US" sz="2666" dirty="0" smtClean="0">
                <a:solidFill>
                  <a:srgbClr val="FFFFFF"/>
                </a:solidFill>
              </a:rPr>
              <a:t> y </a:t>
            </a:r>
            <a:r>
              <a:rPr lang="en-US" sz="2666" dirty="0" err="1" smtClean="0">
                <a:solidFill>
                  <a:srgbClr val="FFFFFF"/>
                </a:solidFill>
              </a:rPr>
              <a:t>características</a:t>
            </a:r>
            <a:endParaRPr lang="en-US" sz="2666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6" b="25812"/>
          <a:stretch/>
        </p:blipFill>
        <p:spPr>
          <a:xfrm>
            <a:off x="461137" y="2084961"/>
            <a:ext cx="3585102" cy="35851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6" b="10980"/>
          <a:stretch/>
        </p:blipFill>
        <p:spPr>
          <a:xfrm>
            <a:off x="7629901" y="2084364"/>
            <a:ext cx="3585699" cy="3585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026" y="365126"/>
            <a:ext cx="9880773" cy="1325563"/>
          </a:xfrm>
        </p:spPr>
        <p:txBody>
          <a:bodyPr/>
          <a:lstStyle/>
          <a:p>
            <a:r>
              <a:rPr lang="es-ES" dirty="0" err="1" smtClean="0"/>
              <a:t>ecución</a:t>
            </a:r>
            <a:r>
              <a:rPr lang="es-ES" dirty="0" smtClean="0"/>
              <a:t> en </a:t>
            </a:r>
            <a:r>
              <a:rPr lang="es-ES" dirty="0" err="1" smtClean="0"/>
              <a:t>Background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90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¿De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dónde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venimos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smtClean="0"/>
              <a:t> </a:t>
            </a:r>
            <a:r>
              <a:rPr lang="en-US" dirty="0" err="1" smtClean="0"/>
              <a:t>viaje</a:t>
            </a:r>
            <a:r>
              <a:rPr lang="en-US" dirty="0" smtClean="0"/>
              <a:t> de la </a:t>
            </a:r>
            <a:r>
              <a:rPr lang="en-US" dirty="0" err="1" smtClean="0"/>
              <a:t>convergencia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686623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8610600" y="6686623"/>
            <a:ext cx="2743200" cy="365125"/>
          </a:xfrm>
        </p:spPr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El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4598" y="1556792"/>
            <a:ext cx="12190271" cy="5557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347089" y="4109716"/>
            <a:ext cx="2844049" cy="182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-25507" y="4090372"/>
            <a:ext cx="2681736" cy="2102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379202" y="4090373"/>
            <a:ext cx="4963788" cy="2059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29" y="2239029"/>
            <a:ext cx="1231451" cy="245550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-18030" y="5991557"/>
            <a:ext cx="1285855" cy="19197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226483" y="4090373"/>
            <a:ext cx="2376766" cy="1926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233182" y="2378461"/>
            <a:ext cx="1227595" cy="739885"/>
          </a:xfrm>
          <a:prstGeom prst="line">
            <a:avLst/>
          </a:prstGeom>
          <a:ln w="20320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72912" y="4794337"/>
            <a:ext cx="558964" cy="414116"/>
          </a:xfrm>
          <a:prstGeom prst="line">
            <a:avLst/>
          </a:prstGeom>
          <a:ln w="2032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476388" y="3121834"/>
            <a:ext cx="5592058" cy="162"/>
          </a:xfrm>
          <a:prstGeom prst="line">
            <a:avLst/>
          </a:prstGeom>
          <a:ln w="20955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438349" y="5213441"/>
            <a:ext cx="4208907" cy="11343"/>
          </a:xfrm>
          <a:prstGeom prst="line">
            <a:avLst/>
          </a:prstGeom>
          <a:ln w="2032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3342" y="6139689"/>
            <a:ext cx="3334300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7.5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70684" y="5308663"/>
            <a:ext cx="3361606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8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0387" y="4875029"/>
            <a:ext cx="1755643" cy="84930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8.1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7098" y="3631198"/>
            <a:ext cx="1900033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8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35647" y="2476250"/>
            <a:ext cx="1755643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Xbox One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7683" y="6152100"/>
            <a:ext cx="3371895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err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IoT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cxnSp>
        <p:nvCxnSpPr>
          <p:cNvPr id="28" name="Straight Connector 27"/>
          <p:cNvCxnSpPr>
            <a:endCxn id="29" idx="1"/>
          </p:cNvCxnSpPr>
          <p:nvPr/>
        </p:nvCxnSpPr>
        <p:spPr>
          <a:xfrm>
            <a:off x="8068447" y="3121833"/>
            <a:ext cx="1278642" cy="887085"/>
          </a:xfrm>
          <a:prstGeom prst="line">
            <a:avLst/>
          </a:prstGeom>
          <a:ln w="20320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 bwMode="auto">
          <a:xfrm>
            <a:off x="9347089" y="3913975"/>
            <a:ext cx="2844049" cy="189886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9347087" y="4298309"/>
            <a:ext cx="2844050" cy="19197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9607951" y="4491465"/>
            <a:ext cx="2583187" cy="19197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Connector 31"/>
          <p:cNvCxnSpPr>
            <a:endCxn id="30" idx="1"/>
          </p:cNvCxnSpPr>
          <p:nvPr/>
        </p:nvCxnSpPr>
        <p:spPr>
          <a:xfrm flipV="1">
            <a:off x="8492729" y="4394293"/>
            <a:ext cx="854358" cy="395936"/>
          </a:xfrm>
          <a:prstGeom prst="line">
            <a:avLst/>
          </a:prstGeom>
          <a:ln w="2032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226483" y="4790227"/>
            <a:ext cx="1266246" cy="3423"/>
          </a:xfrm>
          <a:prstGeom prst="line">
            <a:avLst/>
          </a:prstGeom>
          <a:ln w="2032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287585" y="5234984"/>
            <a:ext cx="1150765" cy="852560"/>
          </a:xfrm>
          <a:prstGeom prst="line">
            <a:avLst/>
          </a:prstGeom>
          <a:ln w="2032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090831" y="5951778"/>
            <a:ext cx="304788" cy="304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2351046" y="2931094"/>
            <a:ext cx="350759" cy="14633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395851" y="2996632"/>
            <a:ext cx="261148" cy="2611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395851" y="4074167"/>
            <a:ext cx="261148" cy="2611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395078" y="5088540"/>
            <a:ext cx="261148" cy="2611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7082150" y="4028667"/>
            <a:ext cx="350759" cy="9574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7126956" y="4074167"/>
            <a:ext cx="261148" cy="2611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126183" y="4675336"/>
            <a:ext cx="261148" cy="2611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52346" y="3587643"/>
            <a:ext cx="2181473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8.1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646357" y="4576830"/>
            <a:ext cx="2188117" cy="1832019"/>
          </a:xfrm>
          <a:prstGeom prst="line">
            <a:avLst/>
          </a:prstGeom>
          <a:ln w="203200" cap="rnd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30"/>
          <p:cNvGrpSpPr/>
          <p:nvPr/>
        </p:nvGrpSpPr>
        <p:grpSpPr>
          <a:xfrm>
            <a:off x="8688932" y="3490733"/>
            <a:ext cx="2087510" cy="1807497"/>
            <a:chOff x="9983396" y="3917289"/>
            <a:chExt cx="2702585" cy="2340067"/>
          </a:xfrm>
        </p:grpSpPr>
        <p:grpSp>
          <p:nvGrpSpPr>
            <p:cNvPr id="46" name="Group 31"/>
            <p:cNvGrpSpPr/>
            <p:nvPr/>
          </p:nvGrpSpPr>
          <p:grpSpPr>
            <a:xfrm>
              <a:off x="9983396" y="3917289"/>
              <a:ext cx="2702585" cy="2340067"/>
              <a:chOff x="7084195" y="1381850"/>
              <a:chExt cx="2026939" cy="1755050"/>
            </a:xfrm>
          </p:grpSpPr>
          <p:sp>
            <p:nvSpPr>
              <p:cNvPr id="48" name="Oval 33"/>
              <p:cNvSpPr/>
              <p:nvPr/>
            </p:nvSpPr>
            <p:spPr>
              <a:xfrm>
                <a:off x="7206195" y="1381850"/>
                <a:ext cx="1755050" cy="1755050"/>
              </a:xfrm>
              <a:prstGeom prst="ellipse">
                <a:avLst/>
              </a:prstGeom>
              <a:solidFill>
                <a:schemeClr val="bg1"/>
              </a:solidFill>
              <a:ln w="88900" cmpd="thickThin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TextBox 35"/>
              <p:cNvSpPr txBox="1"/>
              <p:nvPr/>
            </p:nvSpPr>
            <p:spPr>
              <a:xfrm>
                <a:off x="7084195" y="2488390"/>
                <a:ext cx="2026939" cy="268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50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Windows 10</a:t>
                </a:r>
              </a:p>
            </p:txBody>
          </p:sp>
        </p:grpSp>
        <p:pic>
          <p:nvPicPr>
            <p:cNvPr id="47" name="Picture 3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43498" y="4257716"/>
              <a:ext cx="1102136" cy="1043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Oval 49"/>
          <p:cNvSpPr/>
          <p:nvPr/>
        </p:nvSpPr>
        <p:spPr>
          <a:xfrm>
            <a:off x="7525984" y="6250548"/>
            <a:ext cx="304788" cy="304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51" name="Line Callout 1 (Accent Bar) 50"/>
          <p:cNvSpPr/>
          <p:nvPr/>
        </p:nvSpPr>
        <p:spPr bwMode="auto">
          <a:xfrm>
            <a:off x="5163720" y="4394479"/>
            <a:ext cx="1404660" cy="429153"/>
          </a:xfrm>
          <a:prstGeom prst="accentCallout1">
            <a:avLst>
              <a:gd name="adj1" fmla="val 45693"/>
              <a:gd name="adj2" fmla="val 102517"/>
              <a:gd name="adj3" fmla="val 24381"/>
              <a:gd name="adj4" fmla="val 134734"/>
            </a:avLst>
          </a:pr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Convergencia</a:t>
            </a:r>
            <a:r>
              <a:rPr lang="en-US" sz="1400" dirty="0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00" dirty="0" err="1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en</a:t>
            </a:r>
            <a:r>
              <a:rPr lang="en-US" sz="1400" dirty="0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 el </a:t>
            </a:r>
            <a:r>
              <a:rPr lang="en-US" sz="1400" dirty="0" err="1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modelo</a:t>
            </a:r>
            <a:r>
              <a:rPr lang="en-US" sz="1400" dirty="0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 de Backgrounding</a:t>
            </a:r>
            <a:endParaRPr lang="en-US" sz="1400" dirty="0">
              <a:solidFill>
                <a:srgbClr val="40404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865" y="1588015"/>
            <a:ext cx="12189648" cy="448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rgbClr val="00B294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74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22" grpId="0"/>
      <p:bldP spid="23" grpId="0"/>
      <p:bldP spid="24" grpId="0"/>
      <p:bldP spid="25" grpId="0"/>
      <p:bldP spid="26" grpId="0"/>
      <p:bldP spid="27" grpId="0"/>
      <p:bldP spid="29" grpId="0" animBg="1"/>
      <p:bldP spid="30" grpId="0" animBg="1"/>
      <p:bldP spid="3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50" grpId="0" animBg="1"/>
      <p:bldP spid="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gistrar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Background Task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21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270066" y="1189815"/>
            <a:ext cx="11651870" cy="556345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5928">
              <a:spcAft>
                <a:spcPts val="800"/>
              </a:spcAft>
            </a:pPr>
            <a:r>
              <a:rPr lang="en-US" sz="1600" dirty="0">
                <a:latin typeface="Consolas" panose="020B0609020204030204" pitchFamily="49" charset="0"/>
              </a:rPr>
              <a:t>private void </a:t>
            </a:r>
            <a:r>
              <a:rPr lang="en-US" sz="1600" dirty="0" err="1">
                <a:latin typeface="Consolas" panose="020B0609020204030204" pitchFamily="49" charset="0"/>
              </a:rPr>
              <a:t>RegisterBackgroundTasks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BackgroundTaskBuilder</a:t>
            </a:r>
            <a:r>
              <a:rPr lang="en-US" sz="1600" dirty="0">
                <a:latin typeface="Consolas" panose="020B0609020204030204" pitchFamily="49" charset="0"/>
              </a:rPr>
              <a:t> builder = new </a:t>
            </a:r>
            <a:r>
              <a:rPr lang="en-US" sz="1600" dirty="0" err="1">
                <a:latin typeface="Consolas" panose="020B0609020204030204" pitchFamily="49" charset="0"/>
              </a:rPr>
              <a:t>BackgroundTaskBuilder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builder.Name</a:t>
            </a:r>
            <a:r>
              <a:rPr lang="en-US" sz="1600" dirty="0">
                <a:latin typeface="Consolas" panose="020B0609020204030204" pitchFamily="49" charset="0"/>
              </a:rPr>
              <a:t> = "Background Test Class";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builder.TaskEntryPoint</a:t>
            </a:r>
            <a:r>
              <a:rPr lang="en-US" sz="1600" dirty="0">
                <a:latin typeface="Consolas" panose="020B0609020204030204" pitchFamily="49" charset="0"/>
              </a:rPr>
              <a:t> = "</a:t>
            </a:r>
            <a:r>
              <a:rPr lang="en-US" sz="1600" dirty="0" err="1">
                <a:latin typeface="Consolas" panose="020B0609020204030204" pitchFamily="49" charset="0"/>
              </a:rPr>
              <a:t>BackgroundTaskLibrary.TestClass</a:t>
            </a:r>
            <a:r>
              <a:rPr lang="en-US" sz="1600" dirty="0">
                <a:latin typeface="Consolas" panose="020B0609020204030204" pitchFamily="49" charset="0"/>
              </a:rPr>
              <a:t>";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IBackgroundTrigger</a:t>
            </a:r>
            <a:r>
              <a:rPr lang="en-US" sz="1600" dirty="0">
                <a:latin typeface="Consolas" panose="020B0609020204030204" pitchFamily="49" charset="0"/>
              </a:rPr>
              <a:t> trigger = new </a:t>
            </a:r>
            <a:r>
              <a:rPr lang="en-US" sz="1600" dirty="0" err="1">
                <a:latin typeface="Consolas" panose="020B0609020204030204" pitchFamily="49" charset="0"/>
              </a:rPr>
              <a:t>TimeTrigger</a:t>
            </a:r>
            <a:r>
              <a:rPr lang="en-US" sz="1600" dirty="0">
                <a:latin typeface="Consolas" panose="020B0609020204030204" pitchFamily="49" charset="0"/>
              </a:rPr>
              <a:t>(30, true);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builder.SetTrigger</a:t>
            </a:r>
            <a:r>
              <a:rPr lang="en-US" sz="1600" dirty="0">
                <a:latin typeface="Consolas" panose="020B0609020204030204" pitchFamily="49" charset="0"/>
              </a:rPr>
              <a:t>(trigger);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IBackgroundCondition</a:t>
            </a:r>
            <a:r>
              <a:rPr lang="en-US" sz="1600" dirty="0">
                <a:latin typeface="Consolas" panose="020B0609020204030204" pitchFamily="49" charset="0"/>
              </a:rPr>
              <a:t> condition = new 	</a:t>
            </a:r>
            <a:r>
              <a:rPr lang="en-US" sz="1600" dirty="0" err="1">
                <a:latin typeface="Consolas" panose="020B0609020204030204" pitchFamily="49" charset="0"/>
              </a:rPr>
              <a:t>SystemCondition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SystemConditionType.InternetAvailable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builder.AddCondition</a:t>
            </a:r>
            <a:r>
              <a:rPr lang="en-US" sz="1600" dirty="0">
                <a:latin typeface="Consolas" panose="020B0609020204030204" pitchFamily="49" charset="0"/>
              </a:rPr>
              <a:t>(condition);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IBackgroundTaskRegistration</a:t>
            </a:r>
            <a:r>
              <a:rPr lang="en-US" sz="1600" dirty="0">
                <a:latin typeface="Consolas" panose="020B0609020204030204" pitchFamily="49" charset="0"/>
              </a:rPr>
              <a:t> task = </a:t>
            </a:r>
            <a:r>
              <a:rPr lang="en-US" sz="1600" dirty="0" err="1">
                <a:latin typeface="Consolas" panose="020B0609020204030204" pitchFamily="49" charset="0"/>
              </a:rPr>
              <a:t>builder.Register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task.Progress</a:t>
            </a:r>
            <a:r>
              <a:rPr lang="en-US" sz="1600" dirty="0">
                <a:latin typeface="Consolas" panose="020B0609020204030204" pitchFamily="49" charset="0"/>
              </a:rPr>
              <a:t> += new </a:t>
            </a:r>
            <a:r>
              <a:rPr lang="en-US" sz="1600" dirty="0" err="1">
                <a:latin typeface="Consolas" panose="020B0609020204030204" pitchFamily="49" charset="0"/>
              </a:rPr>
              <a:t>BackgroundTaskProgressEventHandler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task_Progress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task.Completed</a:t>
            </a:r>
            <a:r>
              <a:rPr lang="en-US" sz="1600" dirty="0">
                <a:latin typeface="Consolas" panose="020B0609020204030204" pitchFamily="49" charset="0"/>
              </a:rPr>
              <a:t> += new </a:t>
            </a:r>
            <a:r>
              <a:rPr lang="en-US" sz="1600" dirty="0" err="1">
                <a:latin typeface="Consolas" panose="020B0609020204030204" pitchFamily="49" charset="0"/>
              </a:rPr>
              <a:t>BackgroundTaskCompletedEventHandler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task_Completed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4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III</a:t>
            </a:r>
          </a:p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 Task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7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75520" y="1231658"/>
            <a:ext cx="4248472" cy="68098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ier</a:t>
            </a:r>
            <a:r>
              <a:rPr lang="en-US" dirty="0" smtClean="0"/>
              <a:t> Suárez Ruiz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440944" y="116632"/>
            <a:ext cx="1716635" cy="1035904"/>
          </a:xfrm>
        </p:spPr>
        <p:txBody>
          <a:bodyPr/>
          <a:lstStyle/>
          <a:p>
            <a:r>
              <a:rPr lang="en-US" dirty="0" smtClean="0"/>
              <a:t>Talk4   he  ds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51384" y="908720"/>
            <a:ext cx="1224136" cy="1003923"/>
            <a:chOff x="-2367436" y="3087963"/>
            <a:chExt cx="1475718" cy="1398289"/>
          </a:xfrm>
        </p:grpSpPr>
        <p:sp>
          <p:nvSpPr>
            <p:cNvPr id="7" name="Rectangle 6"/>
            <p:cNvSpPr/>
            <p:nvPr/>
          </p:nvSpPr>
          <p:spPr>
            <a:xfrm>
              <a:off x="-2367436" y="3087963"/>
              <a:ext cx="1475718" cy="1398289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Ja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279032" y="3138128"/>
              <a:ext cx="300689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99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233032" y="72416"/>
            <a:ext cx="504056" cy="504056"/>
            <a:chOff x="4800595" y="3154445"/>
            <a:chExt cx="1684866" cy="1684866"/>
          </a:xfrm>
        </p:grpSpPr>
        <p:sp>
          <p:nvSpPr>
            <p:cNvPr id="10" name="Rectangle 9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63376" y="3244335"/>
              <a:ext cx="522962" cy="565828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500" dirty="0" smtClean="0">
                  <a:solidFill>
                    <a:schemeClr val="bg1"/>
                  </a:solidFill>
                </a:rPr>
                <a:t>22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" b="3586"/>
          <a:stretch>
            <a:fillRect/>
          </a:stretch>
        </p:blipFill>
        <p:spPr>
          <a:xfrm>
            <a:off x="263352" y="2235581"/>
            <a:ext cx="3657600" cy="3657600"/>
          </a:xfrm>
          <a:prstGeom prst="ellipse">
            <a:avLst/>
          </a:prstGeom>
        </p:spPr>
      </p:pic>
      <p:pic>
        <p:nvPicPr>
          <p:cNvPr id="14" name="Picture 2" descr="https://pbs.twimg.com/profile_images/601320625378983936/7t63gk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50" y="4833592"/>
            <a:ext cx="761870" cy="761870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4160837" y="2235581"/>
            <a:ext cx="8001002" cy="1265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 dirty="0" smtClean="0">
                <a:solidFill>
                  <a:schemeClr val="accent6">
                    <a:lumMod val="50000"/>
                  </a:schemeClr>
                </a:solidFill>
              </a:rPr>
              <a:t>Windows Platform Development </a:t>
            </a:r>
            <a:r>
              <a:rPr lang="es-ES" sz="3600" b="1" dirty="0" smtClean="0">
                <a:solidFill>
                  <a:schemeClr val="accent6">
                    <a:lumMod val="50000"/>
                  </a:schemeClr>
                </a:solidFill>
              </a:rPr>
              <a:t>MVP</a:t>
            </a:r>
          </a:p>
          <a:p>
            <a:pPr marL="0" indent="0">
              <a:buNone/>
            </a:pPr>
            <a:r>
              <a:rPr lang="es-ES" sz="3600" dirty="0" smtClean="0">
                <a:solidFill>
                  <a:schemeClr val="accent6">
                    <a:lumMod val="50000"/>
                  </a:schemeClr>
                </a:solidFill>
              </a:rPr>
              <a:t>Software Developer </a:t>
            </a:r>
            <a:r>
              <a:rPr lang="es-ES" sz="3600" b="1" dirty="0" smtClean="0">
                <a:solidFill>
                  <a:schemeClr val="accent6">
                    <a:lumMod val="50000"/>
                  </a:schemeClr>
                </a:solidFill>
              </a:rPr>
              <a:t>Plain Concepts</a:t>
            </a:r>
            <a:endParaRPr lang="es-ES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/>
        </p:nvSpPr>
        <p:spPr>
          <a:xfrm>
            <a:off x="4223792" y="3621178"/>
            <a:ext cx="7711370" cy="1212414"/>
          </a:xfrm>
          <a:prstGeom prst="rect">
            <a:avLst/>
          </a:prstGeom>
        </p:spPr>
        <p:txBody>
          <a:bodyPr vert="horz" lIns="121903" tIns="0" rIns="121903" bIns="60952" rtlCol="0">
            <a:normAutofit fontScale="47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5500" dirty="0" smtClean="0">
                <a:solidFill>
                  <a:schemeClr val="bg2">
                    <a:lumMod val="25000"/>
                  </a:schemeClr>
                </a:solidFill>
              </a:rPr>
              <a:t>Blog</a:t>
            </a:r>
            <a:r>
              <a:rPr lang="en-US" sz="55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55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http://geeks.ms/blogs/jsuarez</a:t>
            </a:r>
            <a:endParaRPr lang="en-US" sz="5500" dirty="0">
              <a:solidFill>
                <a:schemeClr val="bg2">
                  <a:lumMod val="25000"/>
                </a:schemeClr>
              </a:solidFill>
            </a:endParaRPr>
          </a:p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55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550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javiersuarezruiz@hotmail.com</a:t>
            </a:r>
            <a:endParaRPr lang="en-US" sz="5500" dirty="0">
              <a:solidFill>
                <a:schemeClr val="bg2">
                  <a:lumMod val="25000"/>
                </a:schemeClr>
              </a:solidFill>
            </a:endParaRPr>
          </a:p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55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55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55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0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iggers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45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1"/>
          <p:cNvSpPr txBox="1">
            <a:spLocks/>
          </p:cNvSpPr>
          <p:nvPr/>
        </p:nvSpPr>
        <p:spPr>
          <a:xfrm>
            <a:off x="1090962" y="1450992"/>
            <a:ext cx="10308885" cy="493033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61" dirty="0" err="1" smtClean="0"/>
              <a:t>SystemTrigger</a:t>
            </a:r>
            <a:endParaRPr lang="en-US" sz="1961" dirty="0" smtClean="0"/>
          </a:p>
          <a:p>
            <a:r>
              <a:rPr lang="en-US" sz="1961" dirty="0" err="1" smtClean="0"/>
              <a:t>TimeTrigger</a:t>
            </a:r>
            <a:endParaRPr lang="en-US" sz="1961" dirty="0" smtClean="0"/>
          </a:p>
          <a:p>
            <a:r>
              <a:rPr lang="en-US" sz="1961" dirty="0" err="1" smtClean="0"/>
              <a:t>MaintenanceTrigger</a:t>
            </a:r>
            <a:endParaRPr lang="en-US" sz="1961" dirty="0" smtClean="0"/>
          </a:p>
          <a:p>
            <a:r>
              <a:rPr lang="en-US" sz="1961" dirty="0" err="1" smtClean="0"/>
              <a:t>DeviceUseTrigger</a:t>
            </a:r>
            <a:endParaRPr lang="en-US" sz="1961" dirty="0" smtClean="0"/>
          </a:p>
          <a:p>
            <a:r>
              <a:rPr lang="en-US" sz="1961" dirty="0" err="1" smtClean="0"/>
              <a:t>DeviceServicingTrigger</a:t>
            </a:r>
            <a:endParaRPr lang="en-US" sz="1961" dirty="0" smtClean="0"/>
          </a:p>
          <a:p>
            <a:r>
              <a:rPr lang="en-US" sz="1961" dirty="0" err="1" smtClean="0"/>
              <a:t>PushNotificationTrigger</a:t>
            </a:r>
            <a:endParaRPr lang="en-US" sz="1961" dirty="0" smtClean="0"/>
          </a:p>
          <a:p>
            <a:endParaRPr lang="en-US" sz="1961" dirty="0" smtClean="0"/>
          </a:p>
          <a:p>
            <a:r>
              <a:rPr lang="en-US" sz="1961" dirty="0" err="1" smtClean="0"/>
              <a:t>CachedFileUpdaterTrigger</a:t>
            </a:r>
            <a:endParaRPr lang="en-US" sz="1961" dirty="0" smtClean="0"/>
          </a:p>
          <a:p>
            <a:r>
              <a:rPr lang="en-US" sz="1961" dirty="0" err="1" smtClean="0"/>
              <a:t>DeviceConnectionChangeTrigger</a:t>
            </a:r>
            <a:endParaRPr lang="en-US" sz="1961" dirty="0" smtClean="0"/>
          </a:p>
          <a:p>
            <a:r>
              <a:rPr lang="en-US" sz="1961" dirty="0" err="1" smtClean="0"/>
              <a:t>GattCharacteristicNotificationTrigger</a:t>
            </a:r>
            <a:endParaRPr lang="en-US" sz="1961" dirty="0" smtClean="0"/>
          </a:p>
          <a:p>
            <a:r>
              <a:rPr lang="en-US" sz="1961" dirty="0" err="1" smtClean="0"/>
              <a:t>RfcommConnectionTrigger</a:t>
            </a:r>
            <a:endParaRPr lang="en-US" sz="1961" dirty="0" smtClean="0"/>
          </a:p>
          <a:p>
            <a:r>
              <a:rPr lang="en-US" sz="1961" dirty="0" err="1" smtClean="0"/>
              <a:t>LocationTrigger</a:t>
            </a:r>
            <a:endParaRPr lang="en-US" sz="1961" dirty="0" smtClean="0"/>
          </a:p>
          <a:p>
            <a:endParaRPr lang="en-US" sz="1961" dirty="0" smtClean="0"/>
          </a:p>
          <a:p>
            <a:endParaRPr lang="en-US" sz="1961" dirty="0" smtClean="0"/>
          </a:p>
          <a:p>
            <a:endParaRPr lang="en-US" sz="1961" dirty="0" smtClean="0"/>
          </a:p>
          <a:p>
            <a:endParaRPr lang="en-US" sz="1961" dirty="0" smtClean="0"/>
          </a:p>
          <a:p>
            <a:r>
              <a:rPr lang="en-US" sz="1961" dirty="0" err="1" smtClean="0"/>
              <a:t>AppointmentStoreNotificationTrigger</a:t>
            </a:r>
            <a:endParaRPr lang="en-US" sz="1961" dirty="0" smtClean="0"/>
          </a:p>
          <a:p>
            <a:r>
              <a:rPr lang="en-US" sz="1961" dirty="0" err="1" smtClean="0"/>
              <a:t>ContactStoreNotificationTrigger</a:t>
            </a:r>
            <a:endParaRPr lang="en-US" sz="1961" dirty="0" smtClean="0"/>
          </a:p>
          <a:p>
            <a:r>
              <a:rPr lang="en-US" sz="1961" dirty="0" err="1" smtClean="0"/>
              <a:t>BluetoothLEAdvertisementWatcherTrigger</a:t>
            </a:r>
            <a:endParaRPr lang="en-US" sz="1961" dirty="0" smtClean="0"/>
          </a:p>
          <a:p>
            <a:r>
              <a:rPr lang="en-US" sz="1961" dirty="0" err="1" smtClean="0"/>
              <a:t>BluetoothLEAdvertisementPublisherTrigger</a:t>
            </a:r>
            <a:endParaRPr lang="en-US" sz="1961" dirty="0" smtClean="0"/>
          </a:p>
          <a:p>
            <a:r>
              <a:rPr lang="en-US" sz="1961" dirty="0" err="1" smtClean="0"/>
              <a:t>DeviceWatcherTrigger</a:t>
            </a:r>
            <a:endParaRPr lang="en-US" sz="1961" dirty="0" smtClean="0"/>
          </a:p>
          <a:p>
            <a:r>
              <a:rPr lang="en-US" sz="1961" dirty="0" err="1" smtClean="0"/>
              <a:t>ActivitySensorTrigger</a:t>
            </a:r>
            <a:endParaRPr lang="en-US" sz="1961" dirty="0" smtClean="0"/>
          </a:p>
          <a:p>
            <a:r>
              <a:rPr lang="en-US" sz="1961" dirty="0" err="1" smtClean="0"/>
              <a:t>SensorDataThresholdTrigger</a:t>
            </a:r>
            <a:endParaRPr lang="en-US" sz="1961" dirty="0" smtClean="0"/>
          </a:p>
          <a:p>
            <a:r>
              <a:rPr lang="en-US" sz="1961" dirty="0" err="1" smtClean="0"/>
              <a:t>ToastNotificationHistoryChangedTrigger</a:t>
            </a:r>
            <a:endParaRPr lang="en-US" sz="1961" dirty="0" smtClean="0"/>
          </a:p>
          <a:p>
            <a:r>
              <a:rPr lang="en-US" sz="1961" dirty="0" err="1" smtClean="0"/>
              <a:t>ToastNotificationActionTrigger</a:t>
            </a:r>
            <a:endParaRPr lang="en-US" sz="1961" dirty="0" smtClean="0"/>
          </a:p>
          <a:p>
            <a:r>
              <a:rPr lang="en-US" sz="1961" dirty="0" err="1" smtClean="0"/>
              <a:t>ApplicationTrigger</a:t>
            </a:r>
            <a:endParaRPr lang="en-US" sz="1961" dirty="0" smtClean="0"/>
          </a:p>
          <a:p>
            <a:r>
              <a:rPr lang="en-US" sz="1961" dirty="0" err="1" smtClean="0"/>
              <a:t>MediaProcessingTrigger</a:t>
            </a:r>
            <a:endParaRPr lang="en-US" sz="1961" dirty="0" smtClean="0"/>
          </a:p>
          <a:p>
            <a:r>
              <a:rPr lang="en-US" sz="1961" dirty="0" err="1" smtClean="0"/>
              <a:t>SocketActivityTrigger</a:t>
            </a:r>
            <a:endParaRPr lang="en-US" sz="1961" dirty="0" smtClean="0"/>
          </a:p>
          <a:p>
            <a:endParaRPr lang="en-US" sz="1961" dirty="0" smtClean="0"/>
          </a:p>
          <a:p>
            <a:endParaRPr lang="en-US" sz="1961" dirty="0"/>
          </a:p>
        </p:txBody>
      </p:sp>
      <p:sp>
        <p:nvSpPr>
          <p:cNvPr id="11" name="Left Bracket 10"/>
          <p:cNvSpPr/>
          <p:nvPr/>
        </p:nvSpPr>
        <p:spPr>
          <a:xfrm>
            <a:off x="615523" y="1450992"/>
            <a:ext cx="251332" cy="1940698"/>
          </a:xfrm>
          <a:prstGeom prst="lef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12" name="Right Bracket 11"/>
          <p:cNvSpPr/>
          <p:nvPr/>
        </p:nvSpPr>
        <p:spPr>
          <a:xfrm>
            <a:off x="10802230" y="1450992"/>
            <a:ext cx="244713" cy="4629972"/>
          </a:xfrm>
          <a:prstGeom prst="righ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13" name="Right Bracket 12"/>
          <p:cNvSpPr/>
          <p:nvPr/>
        </p:nvSpPr>
        <p:spPr>
          <a:xfrm flipH="1">
            <a:off x="615523" y="3765201"/>
            <a:ext cx="226426" cy="1832380"/>
          </a:xfrm>
          <a:prstGeom prst="righ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679254" y="2094674"/>
            <a:ext cx="195648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Windows 8.1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305219" y="4287210"/>
            <a:ext cx="1235709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WP 8.1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0460078" y="3606978"/>
            <a:ext cx="18795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Windows 10</a:t>
            </a:r>
          </a:p>
        </p:txBody>
      </p:sp>
    </p:spTree>
    <p:extLst>
      <p:ext uri="{BB962C8B-B14F-4D97-AF65-F5344CB8AC3E}">
        <p14:creationId xmlns:p14="http://schemas.microsoft.com/office/powerpoint/2010/main" val="25399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iggers</a:t>
            </a:r>
            <a:r>
              <a:rPr lang="en-US" dirty="0" smtClean="0"/>
              <a:t> </a:t>
            </a:r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tareas</a:t>
            </a:r>
            <a:r>
              <a:rPr lang="en-US" dirty="0" smtClean="0"/>
              <a:t> de </a:t>
            </a:r>
            <a:r>
              <a:rPr lang="en-US" dirty="0" err="1" smtClean="0"/>
              <a:t>fondo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44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269239" y="1690689"/>
            <a:ext cx="11653523" cy="46186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Las Apps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suscribirse</a:t>
            </a:r>
            <a:r>
              <a:rPr lang="en-US" dirty="0" smtClean="0"/>
              <a:t> a triggers</a:t>
            </a:r>
            <a:br>
              <a:rPr lang="en-US" dirty="0" smtClean="0"/>
            </a:br>
            <a:r>
              <a:rPr lang="en-US" dirty="0" smtClean="0"/>
              <a:t>Solo se </a:t>
            </a:r>
            <a:r>
              <a:rPr lang="en-US" dirty="0" err="1" smtClean="0"/>
              <a:t>ejecutará</a:t>
            </a:r>
            <a:r>
              <a:rPr lang="en-US" dirty="0" smtClean="0"/>
              <a:t> </a:t>
            </a:r>
            <a:r>
              <a:rPr lang="en-US" b="1" dirty="0" smtClean="0"/>
              <a:t>*</a:t>
            </a:r>
            <a:r>
              <a:rPr lang="en-US" b="1" dirty="0" err="1" smtClean="0"/>
              <a:t>cuando</a:t>
            </a:r>
            <a:r>
              <a:rPr lang="en-US" b="1" dirty="0" smtClean="0"/>
              <a:t>* </a:t>
            </a:r>
            <a:r>
              <a:rPr lang="en-US" dirty="0" smtClean="0"/>
              <a:t>el trigger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lanzado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Ejemplos</a:t>
            </a:r>
            <a:r>
              <a:rPr lang="en-US" dirty="0" smtClean="0"/>
              <a:t>:	</a:t>
            </a:r>
          </a:p>
          <a:p>
            <a:r>
              <a:rPr lang="en-US" dirty="0" smtClean="0"/>
              <a:t>Push notification</a:t>
            </a:r>
          </a:p>
          <a:p>
            <a:r>
              <a:rPr lang="en-US" dirty="0" err="1" smtClean="0"/>
              <a:t>Geofencing</a:t>
            </a:r>
            <a:endParaRPr lang="en-US" dirty="0"/>
          </a:p>
          <a:p>
            <a:r>
              <a:rPr lang="en-US" dirty="0" smtClean="0"/>
              <a:t>BLE device</a:t>
            </a:r>
          </a:p>
          <a:p>
            <a:r>
              <a:rPr lang="en-US" dirty="0" smtClean="0"/>
              <a:t>Timer</a:t>
            </a:r>
            <a:endParaRPr lang="en-US" dirty="0"/>
          </a:p>
          <a:p>
            <a:r>
              <a:rPr lang="en-US" dirty="0" smtClean="0"/>
              <a:t>App Services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2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IV</a:t>
            </a:r>
          </a:p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ContactStoreNotificationTrigger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stión</a:t>
            </a:r>
            <a:r>
              <a:rPr lang="en-US" dirty="0" smtClean="0"/>
              <a:t> de </a:t>
            </a:r>
            <a:r>
              <a:rPr lang="en-US" dirty="0" err="1" smtClean="0"/>
              <a:t>recursos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1"/>
          <p:cNvSpPr txBox="1">
            <a:spLocks/>
          </p:cNvSpPr>
          <p:nvPr/>
        </p:nvSpPr>
        <p:spPr>
          <a:xfrm>
            <a:off x="6252024" y="874928"/>
            <a:ext cx="5673057" cy="49303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 smtClean="0"/>
              <a:t>Default Background Tasks</a:t>
            </a:r>
          </a:p>
          <a:p>
            <a:pPr marL="336145" lvl="1"/>
            <a:r>
              <a:rPr lang="en-US" sz="1765" smtClean="0"/>
              <a:t>Guaranteed minimum execution time of 25 secs</a:t>
            </a:r>
          </a:p>
          <a:p>
            <a:pPr marL="336145" lvl="1"/>
            <a:endParaRPr lang="en-US" sz="1765" smtClean="0"/>
          </a:p>
          <a:p>
            <a:pPr marL="336145" lvl="1"/>
            <a:endParaRPr lang="en-US" sz="1765" smtClean="0"/>
          </a:p>
          <a:p>
            <a:pPr marL="336145" lvl="1"/>
            <a:r>
              <a:rPr lang="en-US" sz="1765" smtClean="0"/>
              <a:t>Example 512MB Mobile device</a:t>
            </a:r>
            <a:endParaRPr lang="en-US" sz="1765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98019" y="1670614"/>
            <a:ext cx="0" cy="210691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98020" y="3769747"/>
            <a:ext cx="5197981" cy="334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480307" y="3852230"/>
            <a:ext cx="0" cy="8217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27720" y="3852230"/>
            <a:ext cx="0" cy="8217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43687" y="4626045"/>
            <a:ext cx="804500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Run()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5020" y="4617079"/>
            <a:ext cx="1024112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Cancel()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316896" y="2426012"/>
            <a:ext cx="148898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Memoria</a:t>
            </a:r>
            <a:endParaRPr lang="en-US" sz="2353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64472" y="3070629"/>
            <a:ext cx="1063249" cy="680325"/>
          </a:xfrm>
          <a:prstGeom prst="rect">
            <a:avLst/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27721" y="3070628"/>
            <a:ext cx="356091" cy="680325"/>
          </a:xfrm>
          <a:prstGeom prst="rect">
            <a:avLst/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540860" y="3070859"/>
            <a:ext cx="2106928" cy="680325"/>
          </a:xfrm>
          <a:prstGeom prst="rect">
            <a:avLst/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530299" y="3852230"/>
            <a:ext cx="0" cy="8217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33729" y="4585163"/>
            <a:ext cx="804500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Run()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375856"/>
              </p:ext>
            </p:extLst>
          </p:nvPr>
        </p:nvGraphicFramePr>
        <p:xfrm>
          <a:off x="6278480" y="2420888"/>
          <a:ext cx="5545195" cy="1696209"/>
        </p:xfrm>
        <a:graphic>
          <a:graphicData uri="http://schemas.openxmlformats.org/drawingml/2006/table">
            <a:tbl>
              <a:tblPr/>
              <a:tblGrid>
                <a:gridCol w="23537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7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78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78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78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1077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Tipo</a:t>
                      </a:r>
                      <a:r>
                        <a:rPr lang="en-US" sz="15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de </a:t>
                      </a:r>
                      <a:r>
                        <a:rPr lang="en-US" sz="15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tarea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Límite</a:t>
                      </a:r>
                      <a:r>
                        <a:rPr lang="en-US" sz="15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de </a:t>
                      </a:r>
                      <a:r>
                        <a:rPr lang="en-US" sz="15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memoria</a:t>
                      </a:r>
                      <a:r>
                        <a:rPr lang="en-US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MB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Tiempo</a:t>
                      </a:r>
                      <a:r>
                        <a:rPr lang="en-US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de </a:t>
                      </a:r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vida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CPU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Bloquea</a:t>
                      </a:r>
                      <a:r>
                        <a:rPr lang="en-US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en</a:t>
                      </a:r>
                      <a:r>
                        <a:rPr lang="en-US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modo</a:t>
                      </a:r>
                      <a:r>
                        <a:rPr lang="en-US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Batt-</a:t>
                      </a:r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Sav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0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Default Background Task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30 sec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Y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4533"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Long-Running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∞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Y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4533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6252023" y="4189901"/>
            <a:ext cx="6094444" cy="15402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37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rPr>
              <a:t>Opportunistic Background Tasks</a:t>
            </a:r>
          </a:p>
          <a:p>
            <a:pPr marL="336145" lvl="1"/>
            <a:r>
              <a:rPr lang="en-US" sz="1568" dirty="0" err="1" smtClean="0">
                <a:solidFill>
                  <a:srgbClr val="404040"/>
                </a:solidFill>
              </a:rPr>
              <a:t>Correrá</a:t>
            </a:r>
            <a:r>
              <a:rPr lang="en-US" sz="1568" dirty="0" smtClean="0">
                <a:solidFill>
                  <a:srgbClr val="404040"/>
                </a:solidFill>
              </a:rPr>
              <a:t> </a:t>
            </a:r>
            <a:r>
              <a:rPr lang="en-US" sz="1568" dirty="0" err="1" smtClean="0">
                <a:solidFill>
                  <a:srgbClr val="404040"/>
                </a:solidFill>
              </a:rPr>
              <a:t>durante</a:t>
            </a:r>
            <a:r>
              <a:rPr lang="en-US" sz="1568" dirty="0" smtClean="0">
                <a:solidFill>
                  <a:srgbClr val="404040"/>
                </a:solidFill>
              </a:rPr>
              <a:t> el </a:t>
            </a:r>
            <a:r>
              <a:rPr lang="en-US" sz="1568" dirty="0" err="1" smtClean="0">
                <a:solidFill>
                  <a:srgbClr val="404040"/>
                </a:solidFill>
              </a:rPr>
              <a:t>tiempo</a:t>
            </a:r>
            <a:r>
              <a:rPr lang="en-US" sz="1568" dirty="0" smtClean="0">
                <a:solidFill>
                  <a:srgbClr val="404040"/>
                </a:solidFill>
              </a:rPr>
              <a:t> possible </a:t>
            </a:r>
            <a:r>
              <a:rPr lang="en-US" sz="1568" dirty="0" err="1" smtClean="0">
                <a:solidFill>
                  <a:srgbClr val="404040"/>
                </a:solidFill>
              </a:rPr>
              <a:t>permitido</a:t>
            </a:r>
            <a:r>
              <a:rPr lang="en-US" sz="1568" dirty="0" smtClean="0">
                <a:solidFill>
                  <a:srgbClr val="404040"/>
                </a:solidFill>
              </a:rPr>
              <a:t> </a:t>
            </a:r>
            <a:r>
              <a:rPr lang="en-US" sz="1568" dirty="0" err="1" smtClean="0">
                <a:solidFill>
                  <a:srgbClr val="404040"/>
                </a:solidFill>
              </a:rPr>
              <a:t>por</a:t>
            </a:r>
            <a:r>
              <a:rPr lang="en-US" sz="1568" dirty="0" smtClean="0">
                <a:solidFill>
                  <a:srgbClr val="404040"/>
                </a:solidFill>
              </a:rPr>
              <a:t> </a:t>
            </a:r>
            <a:r>
              <a:rPr lang="en-US" sz="1568" dirty="0" err="1" smtClean="0">
                <a:solidFill>
                  <a:srgbClr val="404040"/>
                </a:solidFill>
              </a:rPr>
              <a:t>los</a:t>
            </a:r>
            <a:r>
              <a:rPr lang="en-US" sz="1568" dirty="0" smtClean="0">
                <a:solidFill>
                  <a:srgbClr val="404040"/>
                </a:solidFill>
              </a:rPr>
              <a:t> </a:t>
            </a:r>
            <a:r>
              <a:rPr lang="en-US" sz="1568" dirty="0" err="1" smtClean="0">
                <a:solidFill>
                  <a:srgbClr val="404040"/>
                </a:solidFill>
              </a:rPr>
              <a:t>recursos</a:t>
            </a:r>
            <a:r>
              <a:rPr lang="en-US" sz="1568" dirty="0" smtClean="0">
                <a:solidFill>
                  <a:srgbClr val="404040"/>
                </a:solidFill>
              </a:rPr>
              <a:t> </a:t>
            </a:r>
            <a:r>
              <a:rPr lang="en-US" sz="1568" dirty="0" err="1" smtClean="0">
                <a:solidFill>
                  <a:srgbClr val="404040"/>
                </a:solidFill>
              </a:rPr>
              <a:t>disponibles</a:t>
            </a:r>
            <a:endParaRPr lang="en-US" sz="1568" dirty="0">
              <a:solidFill>
                <a:srgbClr val="404040"/>
              </a:solidFill>
            </a:endParaRPr>
          </a:p>
          <a:p>
            <a:pPr marL="336145" lvl="1"/>
            <a:r>
              <a:rPr lang="en-US" sz="1568" dirty="0">
                <a:solidFill>
                  <a:srgbClr val="404040"/>
                </a:solidFill>
              </a:rPr>
              <a:t>No </a:t>
            </a:r>
            <a:r>
              <a:rPr lang="en-US" sz="1568" dirty="0" smtClean="0">
                <a:solidFill>
                  <a:srgbClr val="404040"/>
                </a:solidFill>
              </a:rPr>
              <a:t>hay </a:t>
            </a:r>
            <a:r>
              <a:rPr lang="en-US" sz="1568" dirty="0" err="1" smtClean="0">
                <a:solidFill>
                  <a:srgbClr val="404040"/>
                </a:solidFill>
              </a:rPr>
              <a:t>garantía</a:t>
            </a:r>
            <a:r>
              <a:rPr lang="en-US" sz="1568" dirty="0" smtClean="0">
                <a:solidFill>
                  <a:srgbClr val="404040"/>
                </a:solidFill>
              </a:rPr>
              <a:t> de </a:t>
            </a:r>
            <a:r>
              <a:rPr lang="en-US" sz="1568" dirty="0" err="1" smtClean="0">
                <a:solidFill>
                  <a:srgbClr val="404040"/>
                </a:solidFill>
              </a:rPr>
              <a:t>ejecución</a:t>
            </a:r>
            <a:endParaRPr lang="en-US" sz="1568" dirty="0">
              <a:solidFill>
                <a:srgbClr val="404040"/>
              </a:solidFill>
            </a:endParaRPr>
          </a:p>
          <a:p>
            <a:pPr marL="336145" lvl="1"/>
            <a:r>
              <a:rPr lang="en-US" sz="1568" dirty="0" err="1">
                <a:solidFill>
                  <a:srgbClr val="404040"/>
                </a:solidFill>
              </a:rPr>
              <a:t>ApplicationTrigger</a:t>
            </a:r>
            <a:r>
              <a:rPr lang="en-US" sz="1568" dirty="0">
                <a:solidFill>
                  <a:srgbClr val="404040"/>
                </a:solidFill>
              </a:rPr>
              <a:t>, </a:t>
            </a:r>
            <a:r>
              <a:rPr lang="en-US" sz="1568" dirty="0" err="1">
                <a:solidFill>
                  <a:srgbClr val="404040"/>
                </a:solidFill>
              </a:rPr>
              <a:t>MaintenanceTrigger</a:t>
            </a:r>
            <a:r>
              <a:rPr lang="en-US" sz="1568" dirty="0">
                <a:solidFill>
                  <a:srgbClr val="404040"/>
                </a:solidFill>
              </a:rPr>
              <a:t>, </a:t>
            </a:r>
            <a:r>
              <a:rPr lang="en-US" sz="1568" dirty="0" err="1">
                <a:solidFill>
                  <a:srgbClr val="404040"/>
                </a:solidFill>
              </a:rPr>
              <a:t>DeviceUseTrigger</a:t>
            </a:r>
            <a:endParaRPr lang="en-US" sz="1568" dirty="0">
              <a:solidFill>
                <a:srgbClr val="404040"/>
              </a:solidFill>
            </a:endParaRPr>
          </a:p>
        </p:txBody>
      </p:sp>
      <p:sp>
        <p:nvSpPr>
          <p:cNvPr id="26" name="Left Bracket 25"/>
          <p:cNvSpPr/>
          <p:nvPr/>
        </p:nvSpPr>
        <p:spPr>
          <a:xfrm rot="5400000">
            <a:off x="2137273" y="1994977"/>
            <a:ext cx="73735" cy="1419339"/>
          </a:xfrm>
          <a:prstGeom prst="lef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27" name="Left Bracket 26"/>
          <p:cNvSpPr/>
          <p:nvPr/>
        </p:nvSpPr>
        <p:spPr>
          <a:xfrm rot="5400000">
            <a:off x="4532230" y="1687635"/>
            <a:ext cx="93160" cy="2053448"/>
          </a:xfrm>
          <a:prstGeom prst="lef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1843" y="2141734"/>
            <a:ext cx="955889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Default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05371" y="2151481"/>
            <a:ext cx="1483533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Opportunistic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89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smtClean="0"/>
              <a:t>-Proc Background Tasks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493345" y="1885733"/>
            <a:ext cx="2689274" cy="425801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42749" y="2408648"/>
            <a:ext cx="2390466" cy="186755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2749" y="4520515"/>
            <a:ext cx="2390466" cy="138198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5379" y="1350584"/>
            <a:ext cx="1828243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App Container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87893" y="2333946"/>
            <a:ext cx="998144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app.exe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5913" y="3061819"/>
            <a:ext cx="1992583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CoreApplication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9388" y="5023221"/>
            <a:ext cx="2002329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BackgroundTask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908286" y="1911794"/>
            <a:ext cx="2689274" cy="425801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171055" y="2782158"/>
            <a:ext cx="2142383" cy="152010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171055" y="4601069"/>
            <a:ext cx="2142383" cy="124387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10320" y="1376644"/>
            <a:ext cx="1828243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App Container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92546" y="2220948"/>
            <a:ext cx="1157995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app.exe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20855" y="3087879"/>
            <a:ext cx="1992583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CoreApplication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04330" y="5049281"/>
            <a:ext cx="2002329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BackgroundTask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004342" y="2333946"/>
            <a:ext cx="2465168" cy="373510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9123" y="4462010"/>
            <a:ext cx="2339922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backgroundtaskhost.exe</a:t>
            </a:r>
          </a:p>
        </p:txBody>
      </p:sp>
      <p:sp>
        <p:nvSpPr>
          <p:cNvPr id="27" name="Text Placeholder 1"/>
          <p:cNvSpPr txBox="1">
            <a:spLocks/>
          </p:cNvSpPr>
          <p:nvPr/>
        </p:nvSpPr>
        <p:spPr>
          <a:xfrm>
            <a:off x="7448655" y="1811032"/>
            <a:ext cx="4476426" cy="4930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137" dirty="0" smtClean="0"/>
              <a:t>Default Background Task</a:t>
            </a:r>
          </a:p>
          <a:p>
            <a:pPr marL="336145" lvl="1" indent="0">
              <a:buFont typeface="Arial" panose="020B0604020202020204" pitchFamily="34" charset="0"/>
              <a:buNone/>
            </a:pPr>
            <a:r>
              <a:rPr lang="en-US" sz="1568" dirty="0" err="1" smtClean="0"/>
              <a:t>Alojado</a:t>
            </a:r>
            <a:r>
              <a:rPr lang="en-US" sz="1568" dirty="0" smtClean="0"/>
              <a:t> </a:t>
            </a:r>
            <a:r>
              <a:rPr lang="en-US" sz="1568" dirty="0" err="1" smtClean="0"/>
              <a:t>en</a:t>
            </a:r>
            <a:r>
              <a:rPr lang="en-US" sz="1568" dirty="0" smtClean="0"/>
              <a:t> un </a:t>
            </a:r>
            <a:r>
              <a:rPr lang="en-US" sz="1568" dirty="0" err="1" smtClean="0"/>
              <a:t>proceso</a:t>
            </a:r>
            <a:r>
              <a:rPr lang="en-US" sz="1568" dirty="0" smtClean="0"/>
              <a:t> </a:t>
            </a:r>
            <a:r>
              <a:rPr lang="en-US" sz="1568" dirty="0" err="1" smtClean="0"/>
              <a:t>separado</a:t>
            </a:r>
            <a:endParaRPr lang="en-US" sz="1568" dirty="0" smtClean="0"/>
          </a:p>
          <a:p>
            <a:pPr marL="336145" lvl="1" indent="0">
              <a:buFont typeface="Arial" panose="020B0604020202020204" pitchFamily="34" charset="0"/>
              <a:buNone/>
            </a:pPr>
            <a:r>
              <a:rPr lang="en-US" sz="1568" dirty="0" smtClean="0"/>
              <a:t>Con </a:t>
            </a:r>
            <a:r>
              <a:rPr lang="en-US" sz="1568" dirty="0" err="1" smtClean="0"/>
              <a:t>límites</a:t>
            </a:r>
            <a:r>
              <a:rPr lang="en-US" sz="1568" dirty="0" smtClean="0"/>
              <a:t> de </a:t>
            </a:r>
            <a:r>
              <a:rPr lang="en-US" sz="1568" dirty="0" err="1" smtClean="0"/>
              <a:t>memoria</a:t>
            </a:r>
            <a:r>
              <a:rPr lang="en-US" sz="1568" dirty="0" smtClean="0"/>
              <a:t> </a:t>
            </a:r>
            <a:r>
              <a:rPr lang="en-US" sz="1568" dirty="0" err="1" smtClean="0"/>
              <a:t>diferentes</a:t>
            </a:r>
            <a:endParaRPr lang="en-US" sz="1568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3137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137" dirty="0" smtClean="0"/>
              <a:t>In Proc Background Task</a:t>
            </a:r>
          </a:p>
          <a:p>
            <a:pPr marL="336145" lvl="1" indent="0">
              <a:buFont typeface="Arial" panose="020B0604020202020204" pitchFamily="34" charset="0"/>
              <a:buNone/>
            </a:pPr>
            <a:r>
              <a:rPr lang="en-US" sz="1765" dirty="0" err="1" smtClean="0"/>
              <a:t>Alojado</a:t>
            </a:r>
            <a:r>
              <a:rPr lang="en-US" sz="1765" dirty="0" smtClean="0"/>
              <a:t> </a:t>
            </a:r>
            <a:r>
              <a:rPr lang="en-US" sz="1765" dirty="0" err="1" smtClean="0"/>
              <a:t>en</a:t>
            </a:r>
            <a:r>
              <a:rPr lang="en-US" sz="1765" dirty="0" smtClean="0"/>
              <a:t> </a:t>
            </a:r>
            <a:r>
              <a:rPr lang="en-US" sz="1765" dirty="0" err="1" smtClean="0"/>
              <a:t>proceso</a:t>
            </a:r>
            <a:r>
              <a:rPr lang="en-US" sz="1765" dirty="0" smtClean="0"/>
              <a:t> </a:t>
            </a:r>
            <a:r>
              <a:rPr lang="en-US" sz="1765" dirty="0" err="1" smtClean="0"/>
              <a:t>específico</a:t>
            </a:r>
            <a:endParaRPr lang="en-US" sz="1765" dirty="0" smtClean="0"/>
          </a:p>
          <a:p>
            <a:pPr marL="336145" lvl="1" indent="0">
              <a:buFont typeface="Arial" panose="020B0604020202020204" pitchFamily="34" charset="0"/>
              <a:buNone/>
            </a:pPr>
            <a:r>
              <a:rPr lang="en-US" sz="1765" dirty="0" err="1" smtClean="0"/>
              <a:t>Comparte</a:t>
            </a:r>
            <a:r>
              <a:rPr lang="en-US" sz="1765" dirty="0" smtClean="0"/>
              <a:t> </a:t>
            </a:r>
            <a:r>
              <a:rPr lang="en-US" sz="1765" dirty="0" err="1" smtClean="0"/>
              <a:t>límites</a:t>
            </a:r>
            <a:r>
              <a:rPr lang="en-US" sz="1765" dirty="0" smtClean="0"/>
              <a:t> de </a:t>
            </a:r>
            <a:r>
              <a:rPr lang="en-US" sz="1765" dirty="0" err="1" smtClean="0"/>
              <a:t>memoria</a:t>
            </a:r>
            <a:endParaRPr lang="en-US" sz="1765" dirty="0"/>
          </a:p>
        </p:txBody>
      </p:sp>
      <p:sp>
        <p:nvSpPr>
          <p:cNvPr id="28" name="Rectangle 27"/>
          <p:cNvSpPr/>
          <p:nvPr/>
        </p:nvSpPr>
        <p:spPr>
          <a:xfrm>
            <a:off x="7067127" y="4968911"/>
            <a:ext cx="6094444" cy="8161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568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Extension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Category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568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windows.backgroundTasks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68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EntryPoint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568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BackgroundTasks.TimerTask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</a:p>
          <a:p>
            <a:r>
              <a:rPr lang="en-US" sz="15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Executable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InProcBackgroundTask.exe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568" dirty="0">
              <a:solidFill>
                <a:srgbClr val="404040"/>
              </a:solidFill>
            </a:endParaRPr>
          </a:p>
        </p:txBody>
      </p:sp>
      <p:sp>
        <p:nvSpPr>
          <p:cNvPr id="29" name="Left Bracket 28"/>
          <p:cNvSpPr/>
          <p:nvPr/>
        </p:nvSpPr>
        <p:spPr>
          <a:xfrm rot="16200000" flipV="1">
            <a:off x="9121514" y="3810443"/>
            <a:ext cx="125627" cy="4132229"/>
          </a:xfrm>
          <a:prstGeom prst="lef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63552" y="5910419"/>
            <a:ext cx="2358067" cy="53408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765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El </a:t>
            </a:r>
            <a:r>
              <a:rPr lang="en-US" sz="1765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mismo</a:t>
            </a:r>
            <a:r>
              <a:rPr lang="en-US" sz="1765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que app </a:t>
            </a:r>
            <a:r>
              <a:rPr lang="en-US" sz="1765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exe</a:t>
            </a:r>
          </a:p>
        </p:txBody>
      </p:sp>
    </p:spTree>
    <p:extLst>
      <p:ext uri="{BB962C8B-B14F-4D97-AF65-F5344CB8AC3E}">
        <p14:creationId xmlns:p14="http://schemas.microsoft.com/office/powerpoint/2010/main" val="1527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smtClean="0"/>
              <a:t>plication Trigger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Ap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1"/>
          <p:cNvSpPr txBox="1">
            <a:spLocks/>
          </p:cNvSpPr>
          <p:nvPr/>
        </p:nvSpPr>
        <p:spPr>
          <a:xfrm>
            <a:off x="269241" y="1636152"/>
            <a:ext cx="11653522" cy="2008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Opportunistic task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Lanzado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la App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foreground</a:t>
            </a:r>
            <a:endParaRPr lang="en-US" sz="176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Muy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útil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para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tareas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inicialización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sincronización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datos</a:t>
            </a:r>
            <a:endParaRPr lang="en-US" sz="3137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1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V</a:t>
            </a:r>
          </a:p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Trigger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48680"/>
            <a:ext cx="5547160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La comunicación es clave!</a:t>
            </a:r>
            <a:endParaRPr lang="es-E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3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rvicios</a:t>
            </a:r>
            <a:r>
              <a:rPr lang="en-US" dirty="0" smtClean="0"/>
              <a:t> de </a:t>
            </a:r>
            <a:r>
              <a:rPr lang="en-US" dirty="0" err="1" smtClean="0"/>
              <a:t>Aplicación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3"/>
          <p:cNvSpPr txBox="1">
            <a:spLocks/>
          </p:cNvSpPr>
          <p:nvPr/>
        </p:nvSpPr>
        <p:spPr>
          <a:xfrm>
            <a:off x="257174" y="1574801"/>
            <a:ext cx="11934825" cy="4734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>
                <a:latin typeface="+mn-lt"/>
              </a:rPr>
              <a:t>UWP </a:t>
            </a:r>
            <a:r>
              <a:rPr lang="en-GB" sz="2000" dirty="0" err="1" smtClean="0">
                <a:latin typeface="+mn-lt"/>
              </a:rPr>
              <a:t>ofrece</a:t>
            </a:r>
            <a:r>
              <a:rPr lang="en-GB" sz="2000" dirty="0" smtClean="0">
                <a:latin typeface="+mn-lt"/>
              </a:rPr>
              <a:t> </a:t>
            </a:r>
            <a:r>
              <a:rPr lang="en-GB" sz="2000" dirty="0" err="1" smtClean="0">
                <a:latin typeface="+mn-lt"/>
              </a:rPr>
              <a:t>muchas</a:t>
            </a:r>
            <a:r>
              <a:rPr lang="en-GB" sz="2000" dirty="0" smtClean="0">
                <a:latin typeface="+mn-lt"/>
              </a:rPr>
              <a:t> APIs </a:t>
            </a:r>
            <a:r>
              <a:rPr lang="en-GB" sz="2000" dirty="0" err="1" smtClean="0">
                <a:latin typeface="+mn-lt"/>
              </a:rPr>
              <a:t>destinadas</a:t>
            </a:r>
            <a:r>
              <a:rPr lang="en-GB" sz="2000" dirty="0" smtClean="0">
                <a:latin typeface="+mn-lt"/>
              </a:rPr>
              <a:t> a </a:t>
            </a:r>
            <a:r>
              <a:rPr lang="en-GB" sz="2000" dirty="0" err="1" smtClean="0">
                <a:latin typeface="+mn-lt"/>
              </a:rPr>
              <a:t>interactuar</a:t>
            </a:r>
            <a:r>
              <a:rPr lang="en-GB" sz="2000" dirty="0" smtClean="0">
                <a:latin typeface="+mn-lt"/>
              </a:rPr>
              <a:t> con la </a:t>
            </a:r>
            <a:r>
              <a:rPr lang="en-GB" sz="2000" dirty="0" err="1" smtClean="0">
                <a:latin typeface="+mn-lt"/>
              </a:rPr>
              <a:t>plataforma</a:t>
            </a:r>
            <a:endParaRPr lang="en-GB" sz="2000" dirty="0" smtClean="0">
              <a:latin typeface="+mn-lt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Windows.ApplicationModel.Contacts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Windows.ApplicationModel.Email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Windows.System.Launcher.LaunchUriAsync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para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lanzar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la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configuración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mapas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, la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tienda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etc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Y mucho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más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  <a:p>
            <a:r>
              <a:rPr lang="en-GB" sz="2000" dirty="0" smtClean="0">
                <a:latin typeface="+mn-lt"/>
              </a:rPr>
              <a:t>UWP </a:t>
            </a:r>
            <a:r>
              <a:rPr lang="en-GB" sz="2000" dirty="0" err="1" smtClean="0">
                <a:latin typeface="+mn-lt"/>
              </a:rPr>
              <a:t>también</a:t>
            </a:r>
            <a:r>
              <a:rPr lang="en-GB" sz="2000" dirty="0" smtClean="0">
                <a:latin typeface="+mn-lt"/>
              </a:rPr>
              <a:t> </a:t>
            </a:r>
            <a:r>
              <a:rPr lang="en-GB" sz="2000" dirty="0" err="1" smtClean="0">
                <a:latin typeface="+mn-lt"/>
              </a:rPr>
              <a:t>ofrece</a:t>
            </a:r>
            <a:r>
              <a:rPr lang="en-GB" sz="2000" dirty="0" smtClean="0">
                <a:latin typeface="+mn-lt"/>
              </a:rPr>
              <a:t> APIs para </a:t>
            </a:r>
            <a:r>
              <a:rPr lang="en-GB" sz="2000" dirty="0" err="1" smtClean="0">
                <a:latin typeface="+mn-lt"/>
              </a:rPr>
              <a:t>interactuar</a:t>
            </a:r>
            <a:r>
              <a:rPr lang="en-GB" sz="2000" dirty="0" smtClean="0">
                <a:latin typeface="+mn-lt"/>
              </a:rPr>
              <a:t> con </a:t>
            </a:r>
            <a:r>
              <a:rPr lang="en-GB" sz="2000" dirty="0" err="1" smtClean="0">
                <a:latin typeface="+mn-lt"/>
              </a:rPr>
              <a:t>otras</a:t>
            </a:r>
            <a:r>
              <a:rPr lang="en-GB" sz="2000" dirty="0" smtClean="0">
                <a:latin typeface="+mn-lt"/>
              </a:rPr>
              <a:t> Apps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Asociaciones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Uri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usando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LaunchUriAsync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Asociaciones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ficheros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con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LaunchFileAsync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LaunchUriForResultsAsync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App Services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App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Services, 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las Apps Windows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proveer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otras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Apps Windows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5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a </a:t>
            </a:r>
            <a:r>
              <a:rPr lang="en-US" dirty="0" err="1" smtClean="0"/>
              <a:t>ver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769845" y="2060848"/>
            <a:ext cx="1209675" cy="1209675"/>
            <a:chOff x="4800595" y="3154445"/>
            <a:chExt cx="1684866" cy="1684866"/>
          </a:xfrm>
        </p:grpSpPr>
        <p:sp>
          <p:nvSpPr>
            <p:cNvPr id="5" name="Rectangle 4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84181" y="3244334"/>
              <a:ext cx="229077" cy="364377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100" dirty="0" smtClean="0">
                  <a:solidFill>
                    <a:schemeClr val="bg1"/>
                  </a:solidFill>
                </a:rPr>
                <a:t>5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03313" y="2060848"/>
            <a:ext cx="1900982" cy="1900982"/>
            <a:chOff x="4800595" y="3154445"/>
            <a:chExt cx="1684866" cy="1684866"/>
          </a:xfrm>
        </p:grpSpPr>
        <p:sp>
          <p:nvSpPr>
            <p:cNvPr id="11" name="Rectangle 10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</a:t>
              </a:r>
              <a:endParaRPr lang="en-US" sz="8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93609" y="3218267"/>
              <a:ext cx="219650" cy="368261"/>
            </a:xfrm>
            <a:prstGeom prst="rect">
              <a:avLst/>
            </a:prstGeom>
            <a:noFill/>
          </p:spPr>
          <p:txBody>
            <a:bodyPr wrap="none" tIns="0" rIns="0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</a:rPr>
                <a:t>1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09406" y="2060848"/>
            <a:ext cx="1555328" cy="1555328"/>
            <a:chOff x="4800595" y="3154445"/>
            <a:chExt cx="1684866" cy="1684866"/>
          </a:xfrm>
        </p:grpSpPr>
        <p:sp>
          <p:nvSpPr>
            <p:cNvPr id="14" name="Rectangle 13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</a:t>
              </a:r>
              <a:endParaRPr lang="en-US" sz="7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86469" y="3244333"/>
              <a:ext cx="226789" cy="400092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04295" y="3983276"/>
            <a:ext cx="1900982" cy="1900982"/>
            <a:chOff x="4800595" y="3154445"/>
            <a:chExt cx="1684866" cy="1684866"/>
          </a:xfrm>
        </p:grpSpPr>
        <p:sp>
          <p:nvSpPr>
            <p:cNvPr id="31" name="Rectangle 30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Ba</a:t>
              </a:r>
              <a:endParaRPr lang="en-US" sz="8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93609" y="3173756"/>
              <a:ext cx="219650" cy="409180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</a:rPr>
                <a:t>2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162045" y="3626957"/>
            <a:ext cx="1555328" cy="1555328"/>
            <a:chOff x="4800595" y="3154445"/>
            <a:chExt cx="1684866" cy="1684866"/>
          </a:xfrm>
        </p:grpSpPr>
        <p:sp>
          <p:nvSpPr>
            <p:cNvPr id="34" name="Rectangle 33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Ap</a:t>
              </a:r>
              <a:endParaRPr lang="en-US" sz="7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86469" y="3244333"/>
              <a:ext cx="226789" cy="400092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974141" y="3283691"/>
            <a:ext cx="1209675" cy="1209675"/>
            <a:chOff x="4800595" y="3154445"/>
            <a:chExt cx="1684866" cy="1684866"/>
          </a:xfrm>
        </p:grpSpPr>
        <p:sp>
          <p:nvSpPr>
            <p:cNvPr id="37" name="Rectangle 36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US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84181" y="3244334"/>
              <a:ext cx="229077" cy="364377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100" dirty="0" smtClean="0">
                  <a:solidFill>
                    <a:schemeClr val="bg1"/>
                  </a:solidFill>
                </a:rPr>
                <a:t>6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1370577" y="2613376"/>
            <a:ext cx="156453" cy="169277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sz="500" dirty="0" smtClean="0">
                <a:solidFill>
                  <a:schemeClr val="bg1"/>
                </a:solidFill>
              </a:rPr>
              <a:t>22</a:t>
            </a: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27448" y="3470232"/>
            <a:ext cx="1876847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</a:rPr>
              <a:t>c</a:t>
            </a:r>
            <a:r>
              <a:rPr lang="en-US" sz="2400" dirty="0" err="1" smtClean="0">
                <a:solidFill>
                  <a:schemeClr val="bg1"/>
                </a:solidFill>
              </a:rPr>
              <a:t>lo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vida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04296" y="5422593"/>
            <a:ext cx="19009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ckgrounding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09405" y="3107229"/>
            <a:ext cx="1552639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iggers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62043" y="4717260"/>
            <a:ext cx="1555329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en-US" sz="2400" dirty="0" smtClean="0">
                <a:solidFill>
                  <a:schemeClr val="bg1"/>
                </a:solidFill>
              </a:rPr>
              <a:t> Services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67155" y="2807668"/>
            <a:ext cx="1206986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</a:rPr>
              <a:t>reguntas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74141" y="4061344"/>
            <a:ext cx="118909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</a:rPr>
              <a:t>espuestas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ensa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“</a:t>
            </a:r>
            <a:r>
              <a:rPr lang="en-US" dirty="0" err="1" smtClean="0"/>
              <a:t>servicios</a:t>
            </a:r>
            <a:r>
              <a:rPr lang="en-US" dirty="0" smtClean="0"/>
              <a:t> web” </a:t>
            </a:r>
            <a:r>
              <a:rPr lang="en-US" dirty="0" err="1" smtClean="0"/>
              <a:t>en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33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5"/>
          <p:cNvGrpSpPr/>
          <p:nvPr/>
        </p:nvGrpSpPr>
        <p:grpSpPr>
          <a:xfrm>
            <a:off x="1575111" y="1968310"/>
            <a:ext cx="2066500" cy="1575094"/>
            <a:chOff x="9995362" y="3644424"/>
            <a:chExt cx="1583790" cy="1071410"/>
          </a:xfrm>
        </p:grpSpPr>
        <p:pic>
          <p:nvPicPr>
            <p:cNvPr id="11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362" y="3644424"/>
              <a:ext cx="1583790" cy="9936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471" y="3760561"/>
              <a:ext cx="1363466" cy="766575"/>
            </a:xfrm>
            <a:prstGeom prst="rect">
              <a:avLst/>
            </a:prstGeom>
          </p:spPr>
        </p:pic>
        <p:pic>
          <p:nvPicPr>
            <p:cNvPr id="13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7721" y="3931411"/>
              <a:ext cx="405620" cy="7844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3532" y="4019086"/>
              <a:ext cx="348195" cy="619014"/>
            </a:xfrm>
            <a:prstGeom prst="rect">
              <a:avLst/>
            </a:prstGeom>
          </p:spPr>
        </p:pic>
      </p:grpSp>
      <p:grpSp>
        <p:nvGrpSpPr>
          <p:cNvPr id="16" name="Group 35"/>
          <p:cNvGrpSpPr/>
          <p:nvPr/>
        </p:nvGrpSpPr>
        <p:grpSpPr>
          <a:xfrm>
            <a:off x="1575111" y="4694944"/>
            <a:ext cx="2066500" cy="1575094"/>
            <a:chOff x="9995362" y="3644424"/>
            <a:chExt cx="1583790" cy="1071410"/>
          </a:xfrm>
        </p:grpSpPr>
        <p:pic>
          <p:nvPicPr>
            <p:cNvPr id="17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362" y="3644424"/>
              <a:ext cx="1583790" cy="9936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471" y="3760561"/>
              <a:ext cx="1363466" cy="766575"/>
            </a:xfrm>
            <a:prstGeom prst="rect">
              <a:avLst/>
            </a:prstGeom>
          </p:spPr>
        </p:pic>
        <p:pic>
          <p:nvPicPr>
            <p:cNvPr id="1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7721" y="3931411"/>
              <a:ext cx="405620" cy="7844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Picture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3532" y="4019086"/>
              <a:ext cx="348195" cy="619014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786357" y="1432966"/>
            <a:ext cx="1701009" cy="4708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App </a:t>
            </a:r>
            <a:r>
              <a:rPr lang="en-GB" dirty="0" err="1" smtClean="0"/>
              <a:t>Cliente</a:t>
            </a:r>
            <a:r>
              <a:rPr lang="en-GB" dirty="0" smtClean="0"/>
              <a:t> </a:t>
            </a:r>
            <a:r>
              <a:rPr lang="en-GB" dirty="0" smtClean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47348" y="4199549"/>
            <a:ext cx="1701009" cy="4708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App </a:t>
            </a:r>
            <a:r>
              <a:rPr lang="en-GB" dirty="0" err="1" smtClean="0"/>
              <a:t>Cliente</a:t>
            </a:r>
            <a:r>
              <a:rPr lang="en-GB" dirty="0" smtClean="0"/>
              <a:t> </a:t>
            </a:r>
            <a:r>
              <a:rPr lang="en-GB" dirty="0" smtClean="0"/>
              <a:t>B</a:t>
            </a:r>
          </a:p>
        </p:txBody>
      </p:sp>
      <p:pic>
        <p:nvPicPr>
          <p:cNvPr id="23" name="Picture 3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26" y="2203351"/>
            <a:ext cx="1779025" cy="112695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575231" y="2129106"/>
            <a:ext cx="1900613" cy="129008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endParaRPr lang="en-GB" dirty="0" err="1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8760223" y="3974708"/>
            <a:ext cx="1530627" cy="1391478"/>
            <a:chOff x="8749124" y="4360673"/>
            <a:chExt cx="1530627" cy="1391478"/>
          </a:xfrm>
        </p:grpSpPr>
        <p:sp>
          <p:nvSpPr>
            <p:cNvPr id="26" name="TextBox 25"/>
            <p:cNvSpPr txBox="1"/>
            <p:nvPr/>
          </p:nvSpPr>
          <p:spPr>
            <a:xfrm>
              <a:off x="8749124" y="4360673"/>
              <a:ext cx="1530627" cy="13914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GB" dirty="0" err="1" smtClean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837" y="4446812"/>
              <a:ext cx="1219200" cy="1219200"/>
            </a:xfrm>
            <a:prstGeom prst="rect">
              <a:avLst/>
            </a:prstGeom>
          </p:spPr>
        </p:pic>
      </p:grpSp>
      <p:sp>
        <p:nvSpPr>
          <p:cNvPr id="28" name="Left-Right Arrow 27"/>
          <p:cNvSpPr/>
          <p:nvPr/>
        </p:nvSpPr>
        <p:spPr>
          <a:xfrm rot="797453">
            <a:off x="3711670" y="3423638"/>
            <a:ext cx="5051246" cy="491851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GB" sz="2000" dirty="0" err="1" smtClean="0"/>
          </a:p>
        </p:txBody>
      </p:sp>
      <p:sp>
        <p:nvSpPr>
          <p:cNvPr id="29" name="Left-Right Arrow 28"/>
          <p:cNvSpPr/>
          <p:nvPr/>
        </p:nvSpPr>
        <p:spPr>
          <a:xfrm rot="20841472">
            <a:off x="3846117" y="5036194"/>
            <a:ext cx="4927124" cy="491851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GB" sz="20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8340601" y="1769165"/>
            <a:ext cx="2363842" cy="384644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endParaRPr lang="en-GB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8592332" y="3622416"/>
            <a:ext cx="1984514" cy="4708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Background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40601" y="1380699"/>
            <a:ext cx="2363842" cy="4708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App </a:t>
            </a:r>
            <a:r>
              <a:rPr lang="en-GB" dirty="0" smtClean="0"/>
              <a:t>con App </a:t>
            </a:r>
            <a:r>
              <a:rPr lang="en-GB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5656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ensa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“</a:t>
            </a:r>
            <a:r>
              <a:rPr lang="en-US" dirty="0" err="1" smtClean="0"/>
              <a:t>servicios</a:t>
            </a:r>
            <a:r>
              <a:rPr lang="en-US" dirty="0" smtClean="0"/>
              <a:t> web” </a:t>
            </a:r>
            <a:r>
              <a:rPr lang="en-US" dirty="0" err="1" smtClean="0"/>
              <a:t>en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33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55716" y="3305835"/>
            <a:ext cx="2066500" cy="1460816"/>
            <a:chOff x="1575111" y="1968310"/>
            <a:chExt cx="2066500" cy="1460816"/>
          </a:xfrm>
        </p:grpSpPr>
        <p:pic>
          <p:nvPicPr>
            <p:cNvPr id="11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111" y="1968310"/>
              <a:ext cx="2066500" cy="14608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492" y="2135242"/>
              <a:ext cx="1779025" cy="11269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8760222" y="3375173"/>
            <a:ext cx="1530627" cy="1391478"/>
            <a:chOff x="8749124" y="4360673"/>
            <a:chExt cx="1530627" cy="1391478"/>
          </a:xfrm>
        </p:grpSpPr>
        <p:sp>
          <p:nvSpPr>
            <p:cNvPr id="14" name="TextBox 13"/>
            <p:cNvSpPr txBox="1"/>
            <p:nvPr/>
          </p:nvSpPr>
          <p:spPr>
            <a:xfrm>
              <a:off x="8749124" y="4360673"/>
              <a:ext cx="1530627" cy="139147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GB" dirty="0" err="1" smtClean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837" y="4446812"/>
              <a:ext cx="1219200" cy="1219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" name="TextBox 16"/>
          <p:cNvSpPr txBox="1"/>
          <p:nvPr/>
        </p:nvSpPr>
        <p:spPr>
          <a:xfrm>
            <a:off x="7968586" y="2132856"/>
            <a:ext cx="3113900" cy="1218795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GB" sz="2400" dirty="0" smtClean="0"/>
              <a:t>App Service que </a:t>
            </a:r>
            <a:r>
              <a:rPr lang="en-GB" sz="2400" dirty="0" err="1" smtClean="0"/>
              <a:t>decodifica</a:t>
            </a:r>
            <a:r>
              <a:rPr lang="en-GB" sz="2400" dirty="0" smtClean="0"/>
              <a:t> </a:t>
            </a:r>
            <a:r>
              <a:rPr lang="en-GB" sz="2400" dirty="0" err="1" smtClean="0"/>
              <a:t>códigos</a:t>
            </a:r>
            <a:r>
              <a:rPr lang="en-GB" sz="2400" dirty="0" smtClean="0"/>
              <a:t> de </a:t>
            </a:r>
            <a:r>
              <a:rPr lang="en-GB" sz="2400" dirty="0" err="1" smtClean="0"/>
              <a:t>barras</a:t>
            </a:r>
            <a:endParaRPr lang="en-GB" sz="2400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" y="2144784"/>
            <a:ext cx="1605140" cy="116105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2142309" y="2220686"/>
            <a:ext cx="862149" cy="8783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724297" y="3381737"/>
            <a:ext cx="1045030" cy="28892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630091" y="3605349"/>
            <a:ext cx="2808515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10869" y="3265997"/>
            <a:ext cx="2418731" cy="72019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Bytes de la imagen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ValueSet</a:t>
            </a:r>
            <a:r>
              <a:rPr lang="en-GB" dirty="0" smtClean="0"/>
              <a:t> </a:t>
            </a:r>
            <a:r>
              <a:rPr lang="en-GB" dirty="0" smtClean="0"/>
              <a:t>o </a:t>
            </a:r>
            <a:r>
              <a:rPr lang="en-GB" dirty="0" err="1" smtClean="0"/>
              <a:t>FileToken</a:t>
            </a:r>
            <a:endParaRPr lang="en-GB" dirty="0" smtClean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630091" y="4297680"/>
            <a:ext cx="2808515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04614" y="4222528"/>
            <a:ext cx="2024986" cy="72019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Información </a:t>
            </a:r>
            <a:r>
              <a:rPr lang="en-GB" dirty="0" err="1" smtClean="0"/>
              <a:t>decodificada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4694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smtClean="0"/>
              <a:t>p Services – El </a:t>
            </a:r>
            <a:r>
              <a:rPr lang="en-US" dirty="0" err="1" smtClean="0"/>
              <a:t>Cliente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Ap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Content Placeholder 5"/>
          <p:cNvSpPr txBox="1">
            <a:spLocks/>
          </p:cNvSpPr>
          <p:nvPr/>
        </p:nvSpPr>
        <p:spPr>
          <a:xfrm>
            <a:off x="257174" y="1502283"/>
            <a:ext cx="11934825" cy="4807037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connection =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connection.AppServiceName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microsoftDX-appservicesdemo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connection.PackageFamilyName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"24919ArunjeetSingh.InstapaperIt"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AppServiceConnectionStatus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connectionStatus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connection.OpenAsync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connectionStatus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AppServiceConnectionStatus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.Success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//Send data to the service </a:t>
            </a:r>
            <a:b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message =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ValueSet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message.Add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"Command"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CalcSum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message.Add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"Value1"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.Parse(Value1.Text));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message.Add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"Value2"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.Parse(Value2.Text));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//Send message and wait for response </a:t>
            </a:r>
            <a:b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AppServiceResponse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response =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connection.SendMessageAsync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(message);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response.Status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AppServiceResponseStatus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.Success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GB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sum = (</a:t>
            </a:r>
            <a:r>
              <a:rPr lang="en-GB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response.Message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"Result"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MessageDialog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"Result="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sum).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ShowAsync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 </a:t>
            </a:r>
            <a:b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//Drive the user to store to install the app that provides the app service </a:t>
            </a:r>
            <a:b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2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smtClean="0"/>
              <a:t>p Services – El </a:t>
            </a:r>
            <a:r>
              <a:rPr lang="en-US" dirty="0" err="1" smtClean="0"/>
              <a:t>servicio</a:t>
            </a:r>
            <a:r>
              <a:rPr lang="en-US" dirty="0" smtClean="0"/>
              <a:t> (1/2)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Ap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Content Placeholder 5"/>
          <p:cNvSpPr txBox="1">
            <a:spLocks/>
          </p:cNvSpPr>
          <p:nvPr/>
        </p:nvSpPr>
        <p:spPr>
          <a:xfrm>
            <a:off x="257174" y="1628800"/>
            <a:ext cx="11934825" cy="4680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AppServicesDemoTask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AppServiceTask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IBackgroundTask</a:t>
            </a:r>
            <a: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BackgroundTaskDeferral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Run(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IBackgroundTaskInstance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Associate a cancellation handler with the background task.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taskInstance.Canceled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TaskInstance_Canceled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the deferral object from the task instance 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taskInstance.GetDeferral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taskInstance.TriggerDetails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AppServiceTriggerDetails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appService.Name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GB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microsoftDX-appservicesdemo</a:t>
            </a:r>
            <a:r>
              <a:rPr lang="en-GB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//Maybe </a:t>
            </a:r>
            <a:r>
              <a:rPr lang="en-GB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ValidateCaller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appService.CallerPackageFamilyName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??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appService.AppServiceConnection.RequestReceived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  <a:r>
              <a:rPr lang="en-GB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GB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21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smtClean="0"/>
              <a:t>p Services – El </a:t>
            </a:r>
            <a:r>
              <a:rPr lang="en-US" dirty="0" err="1" smtClean="0"/>
              <a:t>servicio</a:t>
            </a:r>
            <a:r>
              <a:rPr lang="en-US" dirty="0" smtClean="0"/>
              <a:t> (2/2)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Ap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Content Placeholder 5"/>
          <p:cNvSpPr txBox="1">
            <a:spLocks/>
          </p:cNvSpPr>
          <p:nvPr/>
        </p:nvSpPr>
        <p:spPr>
          <a:xfrm>
            <a:off x="257174" y="1574801"/>
            <a:ext cx="11934825" cy="4734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AppServicesDemoTask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AppServiceTask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IBackgroundTask</a:t>
            </a:r>
            <a: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BackgroundTaskDeferral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Run(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IBackgroundTaskInstance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Associate a cancellation handler with the background task.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taskInstance.Canceled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TaskInstance_Canceled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the deferral object from the task instance 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taskInstance.GetDeferral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taskInstance.TriggerDetails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AppServiceTriggerDetails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appService.Name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GB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microsoftDX-appservicesdemo</a:t>
            </a:r>
            <a:r>
              <a:rPr lang="en-GB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//Maybe </a:t>
            </a:r>
            <a:r>
              <a:rPr lang="en-GB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ValidateCaller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appService.CallerPackageFamilyName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??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appService.AppServiceConnection.RequestReceived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  <a:endParaRPr lang="en-GB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clarando</a:t>
            </a:r>
            <a:r>
              <a:rPr lang="en-US" dirty="0" smtClean="0"/>
              <a:t> el </a:t>
            </a:r>
            <a:r>
              <a:rPr lang="en-US" dirty="0" err="1" smtClean="0"/>
              <a:t>servicio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257174" y="1566820"/>
            <a:ext cx="11934825" cy="482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&lt;?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1.0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encoding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utf-8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?&gt;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Package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http://schemas.microsoft.com/appx/manifest/foundation/windows10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... 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GB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b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...   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Extensions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GB" sz="18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uap:Extension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Category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windows.appService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b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</a:t>
            </a:r>
            <a:r>
              <a:rPr lang="en-GB" sz="18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EntryPoint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AppServicesDemoTask.AppServiceTask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&lt;</a:t>
            </a:r>
            <a:r>
              <a:rPr lang="en-GB" sz="18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uap:AppService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microsoftDX-appservicesdemo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&lt;/</a:t>
            </a:r>
            <a:r>
              <a:rPr lang="en-GB" sz="18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uap:Extension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&lt;/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Extensions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Capabilities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Capability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internetClient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Capabilities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Package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379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municación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dos </a:t>
            </a:r>
            <a:r>
              <a:rPr lang="en-US" dirty="0" err="1" smtClean="0"/>
              <a:t>sentidos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4"/>
          <p:cNvSpPr txBox="1">
            <a:spLocks/>
          </p:cNvSpPr>
          <p:nvPr/>
        </p:nvSpPr>
        <p:spPr>
          <a:xfrm>
            <a:off x="257174" y="1628800"/>
            <a:ext cx="11934825" cy="4578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Cliente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y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servidor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pueden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mantener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abierto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una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canal de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comunicación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en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dos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sentidos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El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cliente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puede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utilizar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el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evento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RequestReceived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en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su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propia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instancia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de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AppServiceConnection</a:t>
            </a:r>
            <a:endParaRPr lang="en-GB" sz="32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Ambos,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cliente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y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servidor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,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pueden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enviar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y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recibir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mensajes</a:t>
            </a:r>
            <a:endParaRPr lang="en-GB" sz="32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sz="3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sz="32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sz="3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sz="32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sz="3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771" y="3868893"/>
            <a:ext cx="112492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AppServiceConnectionStatus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connectionStatus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connection.OpenAsync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connectionStatus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AppServiceConnectionStatus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.Success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Consejos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depuración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79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tendiendo</a:t>
            </a:r>
            <a:r>
              <a:rPr lang="en-US" dirty="0" smtClean="0"/>
              <a:t> el </a:t>
            </a:r>
            <a:r>
              <a:rPr lang="en-US" dirty="0" err="1" smtClean="0"/>
              <a:t>PackageFamilyName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96144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Ob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09446" y="3244334"/>
              <a:ext cx="324232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27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4"/>
          <p:cNvSpPr txBox="1">
            <a:spLocks/>
          </p:cNvSpPr>
          <p:nvPr/>
        </p:nvSpPr>
        <p:spPr>
          <a:xfrm>
            <a:off x="257174" y="1502283"/>
            <a:ext cx="11934825" cy="4807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, ‘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Tienda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–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Asociar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App con la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tienda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’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establecemos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el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PackageFamilyName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/>
            </a:r>
            <a:b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Podemos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usar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Package.Current.Id.FamilyName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para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obtener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el PFN y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usarlo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depurando</a:t>
            </a:r>
            <a:endParaRPr lang="en-US" sz="900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668"/>
          <a:stretch/>
        </p:blipFill>
        <p:spPr>
          <a:xfrm>
            <a:off x="1343472" y="2708920"/>
            <a:ext cx="8621487" cy="35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purando</a:t>
            </a:r>
            <a:r>
              <a:rPr lang="en-US" dirty="0" smtClean="0"/>
              <a:t> App Services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4"/>
          <p:cNvSpPr txBox="1">
            <a:spLocks/>
          </p:cNvSpPr>
          <p:nvPr/>
        </p:nvSpPr>
        <p:spPr>
          <a:xfrm>
            <a:off x="257175" y="1502283"/>
            <a:ext cx="5234382" cy="4807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Establecemos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breakpoints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el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código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del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servicio</a:t>
            </a:r>
            <a:endParaRPr lang="en-GB" sz="2400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marL="742950" indent="-742950">
              <a:buFont typeface="+mj-lt"/>
              <a:buAutoNum type="arabicPeriod"/>
            </a:pP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Marcamos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‘Do not launch but debug my code when it starts’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las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propiedades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del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proyecto</a:t>
            </a:r>
            <a:endParaRPr lang="en-GB" sz="2400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marL="742950" indent="-742950">
              <a:buFont typeface="+mj-lt"/>
              <a:buAutoNum type="arabicPeriod"/>
            </a:pP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Lanzamos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la App del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servicio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el debugger – nada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ocurre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!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Lanzamos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la App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cliente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que se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conecta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al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servicio</a:t>
            </a:r>
            <a:endParaRPr lang="en-GB" sz="2400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marL="742950" indent="-742950">
              <a:buFont typeface="+mj-lt"/>
              <a:buAutoNum type="arabicPeriod"/>
            </a:pP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El debugger se para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nuestros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 breakpoints del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servicio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!</a:t>
            </a:r>
          </a:p>
          <a:p>
            <a:pPr marL="742950" indent="-742950">
              <a:buFont typeface="+mj-lt"/>
              <a:buAutoNum type="arabicPeriod"/>
            </a:pPr>
            <a:endParaRPr lang="en-GB" sz="3600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556" y="1747505"/>
            <a:ext cx="6431206" cy="370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48680"/>
            <a:ext cx="5210016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Para conseguir el éxito…</a:t>
            </a:r>
            <a:endParaRPr lang="es-E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de un App Service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257174" y="1204913"/>
            <a:ext cx="11934825" cy="5104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 smtClean="0">
                <a:latin typeface="+mn-lt"/>
              </a:rPr>
              <a:t>El </a:t>
            </a:r>
            <a:r>
              <a:rPr lang="en-GB" sz="3600" dirty="0" err="1" smtClean="0">
                <a:latin typeface="+mn-lt"/>
              </a:rPr>
              <a:t>servicio</a:t>
            </a:r>
            <a:r>
              <a:rPr lang="en-GB" sz="3600" dirty="0" smtClean="0">
                <a:latin typeface="+mn-lt"/>
              </a:rPr>
              <a:t> se active </a:t>
            </a:r>
            <a:r>
              <a:rPr lang="en-GB" sz="3600" dirty="0" err="1" smtClean="0">
                <a:latin typeface="+mn-lt"/>
              </a:rPr>
              <a:t>bajo</a:t>
            </a:r>
            <a:r>
              <a:rPr lang="en-GB" sz="3600" dirty="0" smtClean="0">
                <a:latin typeface="+mn-lt"/>
              </a:rPr>
              <a:t> </a:t>
            </a:r>
            <a:r>
              <a:rPr lang="en-GB" sz="3600" dirty="0" err="1" smtClean="0">
                <a:latin typeface="+mn-lt"/>
              </a:rPr>
              <a:t>demanda</a:t>
            </a:r>
            <a:r>
              <a:rPr lang="en-GB" sz="3600" dirty="0" smtClean="0">
                <a:latin typeface="+mn-lt"/>
              </a:rPr>
              <a:t> </a:t>
            </a:r>
          </a:p>
          <a:p>
            <a:pPr lvl="1"/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La Background Task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es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activada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por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medio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de un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AppServiceTrigger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3200" dirty="0" smtClean="0">
                <a:latin typeface="+mn-lt"/>
              </a:rPr>
              <a:t>El </a:t>
            </a:r>
            <a:r>
              <a:rPr lang="en-GB" sz="3200" dirty="0" err="1" smtClean="0">
                <a:latin typeface="+mn-lt"/>
              </a:rPr>
              <a:t>cliente</a:t>
            </a:r>
            <a:r>
              <a:rPr lang="en-GB" sz="3200" dirty="0" smtClean="0">
                <a:latin typeface="+mn-lt"/>
              </a:rPr>
              <a:t> </a:t>
            </a:r>
            <a:r>
              <a:rPr lang="en-GB" sz="3200" dirty="0" err="1" smtClean="0">
                <a:latin typeface="+mn-lt"/>
              </a:rPr>
              <a:t>puede</a:t>
            </a:r>
            <a:r>
              <a:rPr lang="en-GB" sz="3200" dirty="0" smtClean="0">
                <a:latin typeface="+mn-lt"/>
              </a:rPr>
              <a:t> </a:t>
            </a:r>
            <a:r>
              <a:rPr lang="en-GB" sz="3200" dirty="0" err="1" smtClean="0">
                <a:latin typeface="+mn-lt"/>
              </a:rPr>
              <a:t>terminar</a:t>
            </a:r>
            <a:r>
              <a:rPr lang="en-GB" sz="3200" dirty="0" smtClean="0">
                <a:latin typeface="+mn-lt"/>
              </a:rPr>
              <a:t> con el </a:t>
            </a:r>
            <a:r>
              <a:rPr lang="en-GB" sz="3200" dirty="0" err="1" smtClean="0">
                <a:latin typeface="+mn-lt"/>
              </a:rPr>
              <a:t>servicio</a:t>
            </a:r>
            <a:r>
              <a:rPr lang="en-GB" sz="3200" dirty="0" smtClean="0">
                <a:latin typeface="+mn-lt"/>
              </a:rPr>
              <a:t> hacienda un dispose de </a:t>
            </a:r>
            <a:r>
              <a:rPr lang="en-GB" sz="3200" dirty="0" err="1" smtClean="0">
                <a:latin typeface="+mn-lt"/>
              </a:rPr>
              <a:t>su</a:t>
            </a:r>
            <a:r>
              <a:rPr lang="en-GB" sz="3200" dirty="0" smtClean="0">
                <a:latin typeface="+mn-lt"/>
              </a:rPr>
              <a:t>  </a:t>
            </a:r>
            <a:r>
              <a:rPr lang="en-GB" sz="3200" dirty="0" err="1" smtClean="0">
                <a:latin typeface="+mn-lt"/>
              </a:rPr>
              <a:t>AppServiceConnection</a:t>
            </a:r>
            <a:r>
              <a:rPr lang="en-GB" sz="3200" dirty="0" smtClean="0">
                <a:latin typeface="+mn-lt"/>
              </a:rPr>
              <a:t> o </a:t>
            </a:r>
            <a:r>
              <a:rPr lang="en-GB" sz="3200" dirty="0" err="1" smtClean="0">
                <a:latin typeface="+mn-lt"/>
              </a:rPr>
              <a:t>bien</a:t>
            </a:r>
            <a:r>
              <a:rPr lang="en-GB" sz="3200" dirty="0" smtClean="0">
                <a:latin typeface="+mn-lt"/>
              </a:rPr>
              <a:t>, </a:t>
            </a:r>
            <a:r>
              <a:rPr lang="en-GB" sz="3200" dirty="0" err="1" smtClean="0">
                <a:latin typeface="+mn-lt"/>
              </a:rPr>
              <a:t>enviando</a:t>
            </a:r>
            <a:r>
              <a:rPr lang="en-GB" sz="3200" dirty="0" smtClean="0">
                <a:latin typeface="+mn-lt"/>
              </a:rPr>
              <a:t> un </a:t>
            </a:r>
            <a:r>
              <a:rPr lang="en-GB" sz="3200" dirty="0" err="1" smtClean="0">
                <a:latin typeface="+mn-lt"/>
              </a:rPr>
              <a:t>mensaje</a:t>
            </a:r>
            <a:r>
              <a:rPr lang="en-GB" sz="3200" dirty="0" smtClean="0">
                <a:latin typeface="+mn-lt"/>
              </a:rPr>
              <a:t> con </a:t>
            </a:r>
            <a:r>
              <a:rPr lang="en-GB" sz="3200" dirty="0" err="1" smtClean="0">
                <a:latin typeface="+mn-lt"/>
              </a:rPr>
              <a:t>instrucciones</a:t>
            </a:r>
            <a:r>
              <a:rPr lang="en-GB" sz="3200" dirty="0" smtClean="0">
                <a:latin typeface="+mn-lt"/>
              </a:rPr>
              <a:t> al </a:t>
            </a:r>
            <a:r>
              <a:rPr lang="en-GB" sz="3200" dirty="0" err="1" smtClean="0">
                <a:latin typeface="+mn-lt"/>
              </a:rPr>
              <a:t>servicio</a:t>
            </a:r>
            <a:r>
              <a:rPr lang="en-GB" sz="3200" dirty="0" smtClean="0">
                <a:latin typeface="+mn-lt"/>
              </a:rPr>
              <a:t> para que </a:t>
            </a:r>
            <a:r>
              <a:rPr lang="en-GB" sz="3200" dirty="0" err="1" smtClean="0">
                <a:latin typeface="+mn-lt"/>
              </a:rPr>
              <a:t>realice</a:t>
            </a:r>
            <a:r>
              <a:rPr lang="en-GB" sz="3200" dirty="0" smtClean="0">
                <a:latin typeface="+mn-lt"/>
              </a:rPr>
              <a:t> shutdown</a:t>
            </a:r>
          </a:p>
          <a:p>
            <a:r>
              <a:rPr lang="en-GB" sz="3200" dirty="0" smtClean="0">
                <a:latin typeface="+mn-lt"/>
              </a:rPr>
              <a:t>La </a:t>
            </a:r>
            <a:r>
              <a:rPr lang="en-GB" sz="3200" dirty="0" err="1" smtClean="0">
                <a:latin typeface="+mn-lt"/>
              </a:rPr>
              <a:t>falta</a:t>
            </a:r>
            <a:r>
              <a:rPr lang="en-GB" sz="3200" dirty="0" smtClean="0">
                <a:latin typeface="+mn-lt"/>
              </a:rPr>
              <a:t> de </a:t>
            </a:r>
            <a:r>
              <a:rPr lang="en-GB" sz="3200" dirty="0" err="1" smtClean="0">
                <a:latin typeface="+mn-lt"/>
              </a:rPr>
              <a:t>recursos</a:t>
            </a:r>
            <a:r>
              <a:rPr lang="en-GB" sz="3200" dirty="0" smtClean="0">
                <a:latin typeface="+mn-lt"/>
              </a:rPr>
              <a:t> </a:t>
            </a:r>
            <a:r>
              <a:rPr lang="en-GB" sz="3200" dirty="0" err="1" smtClean="0">
                <a:latin typeface="+mn-lt"/>
              </a:rPr>
              <a:t>puede</a:t>
            </a:r>
            <a:r>
              <a:rPr lang="en-GB" sz="3200" dirty="0" smtClean="0">
                <a:latin typeface="+mn-lt"/>
              </a:rPr>
              <a:t> </a:t>
            </a:r>
            <a:r>
              <a:rPr lang="en-GB" sz="3200" dirty="0" err="1" smtClean="0">
                <a:latin typeface="+mn-lt"/>
              </a:rPr>
              <a:t>provocar</a:t>
            </a:r>
            <a:r>
              <a:rPr lang="en-GB" sz="3200" dirty="0" smtClean="0">
                <a:latin typeface="+mn-lt"/>
              </a:rPr>
              <a:t> la </a:t>
            </a:r>
            <a:r>
              <a:rPr lang="en-GB" sz="3200" dirty="0" err="1" smtClean="0">
                <a:latin typeface="+mn-lt"/>
              </a:rPr>
              <a:t>terminación</a:t>
            </a:r>
            <a:r>
              <a:rPr lang="en-GB" sz="3200" dirty="0" smtClean="0">
                <a:latin typeface="+mn-lt"/>
              </a:rPr>
              <a:t> del </a:t>
            </a:r>
            <a:r>
              <a:rPr lang="en-GB" sz="3200" dirty="0" err="1" smtClean="0">
                <a:latin typeface="+mn-lt"/>
              </a:rPr>
              <a:t>servicio</a:t>
            </a:r>
            <a:endParaRPr lang="en-GB" sz="3200" dirty="0" smtClean="0">
              <a:latin typeface="+mn-lt"/>
            </a:endParaRPr>
          </a:p>
          <a:p>
            <a:pPr lvl="1"/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La App que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usa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el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servicio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obtendrá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AppServiceConnectionStatus.ResourcesNotAvailable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cuando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intenta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conectar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Obtendrá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AppServiceResponseStatus.ResourceLimitsExceeded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cuando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envía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mensajes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5699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VI</a:t>
            </a:r>
          </a:p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Primer App Service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Otros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detalles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tener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cuenta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otocolo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Pr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257174" y="1204913"/>
            <a:ext cx="11934825" cy="5653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Los App Services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han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sido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diseñados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para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ser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ligeros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y flexibles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inspirados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en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el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modelo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de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servicios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web REST</a:t>
            </a:r>
          </a:p>
          <a:p>
            <a:pPr lvl="1"/>
            <a:r>
              <a:rPr lang="en-GB" sz="2400" dirty="0" smtClean="0"/>
              <a:t>API simple </a:t>
            </a:r>
            <a:r>
              <a:rPr lang="en-GB" sz="2400" dirty="0" err="1" smtClean="0"/>
              <a:t>basada</a:t>
            </a:r>
            <a:r>
              <a:rPr lang="en-GB" sz="2400" dirty="0" smtClean="0"/>
              <a:t> </a:t>
            </a:r>
            <a:r>
              <a:rPr lang="en-GB" sz="2400" dirty="0" err="1" smtClean="0"/>
              <a:t>en</a:t>
            </a:r>
            <a:r>
              <a:rPr lang="en-GB" sz="2400" dirty="0" smtClean="0"/>
              <a:t> </a:t>
            </a:r>
            <a:r>
              <a:rPr lang="en-GB" sz="2400" dirty="0" err="1" smtClean="0"/>
              <a:t>mensajes</a:t>
            </a:r>
            <a:r>
              <a:rPr lang="en-GB" sz="2400" dirty="0" smtClean="0"/>
              <a:t> </a:t>
            </a:r>
            <a:r>
              <a:rPr lang="en-GB" sz="2400" dirty="0" err="1" smtClean="0"/>
              <a:t>Petición-Respuesta</a:t>
            </a:r>
            <a:endParaRPr lang="en-GB" sz="2400" dirty="0" smtClean="0"/>
          </a:p>
          <a:p>
            <a:pPr lvl="1"/>
            <a:r>
              <a:rPr lang="en-GB" sz="2400" dirty="0" err="1" smtClean="0"/>
              <a:t>Datos</a:t>
            </a:r>
            <a:r>
              <a:rPr lang="en-GB" sz="2400" dirty="0" smtClean="0"/>
              <a:t> </a:t>
            </a:r>
            <a:r>
              <a:rPr lang="en-GB" sz="2400" dirty="0" err="1" smtClean="0"/>
              <a:t>empaquetados</a:t>
            </a:r>
            <a:r>
              <a:rPr lang="en-GB" sz="2400" dirty="0" smtClean="0"/>
              <a:t> </a:t>
            </a:r>
            <a:r>
              <a:rPr lang="en-GB" sz="2400" dirty="0" err="1" smtClean="0"/>
              <a:t>en</a:t>
            </a:r>
            <a:r>
              <a:rPr lang="en-GB" sz="2400" dirty="0" smtClean="0"/>
              <a:t> </a:t>
            </a:r>
            <a:r>
              <a:rPr lang="en-GB" sz="2400" dirty="0" err="1" smtClean="0"/>
              <a:t>ValueSets</a:t>
            </a:r>
            <a:endParaRPr lang="en-GB" sz="2400" dirty="0" smtClean="0"/>
          </a:p>
          <a:p>
            <a:pPr lvl="1"/>
            <a:r>
              <a:rPr lang="en-GB" sz="2400" dirty="0" err="1" smtClean="0"/>
              <a:t>Fácil</a:t>
            </a:r>
            <a:r>
              <a:rPr lang="en-GB" sz="2400" dirty="0" smtClean="0"/>
              <a:t> de </a:t>
            </a:r>
            <a:r>
              <a:rPr lang="en-GB" sz="2400" dirty="0" err="1" smtClean="0"/>
              <a:t>usar</a:t>
            </a:r>
            <a:r>
              <a:rPr lang="en-GB" sz="2400" dirty="0" smtClean="0"/>
              <a:t> con </a:t>
            </a:r>
            <a:r>
              <a:rPr lang="en-GB" sz="2400" dirty="0" err="1" smtClean="0"/>
              <a:t>diferentes</a:t>
            </a:r>
            <a:r>
              <a:rPr lang="en-GB" sz="2400" dirty="0" smtClean="0"/>
              <a:t> payloads</a:t>
            </a:r>
          </a:p>
          <a:p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Cuando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se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publica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un App Service, se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esta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definiendo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un </a:t>
            </a:r>
            <a:r>
              <a:rPr lang="en-GB" sz="3200" u="sng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endpoint de </a:t>
            </a:r>
            <a:r>
              <a:rPr lang="en-GB" sz="3200" u="sng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comunicación</a:t>
            </a:r>
            <a:endParaRPr lang="en-GB" sz="3200" u="sng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lvl="1"/>
            <a:r>
              <a:rPr lang="en-GB" sz="2400" dirty="0" smtClean="0"/>
              <a:t>Un endpoint de un App Service </a:t>
            </a:r>
            <a:r>
              <a:rPr lang="en-GB" sz="2400" dirty="0" err="1" smtClean="0"/>
              <a:t>otorga</a:t>
            </a:r>
            <a:r>
              <a:rPr lang="en-GB" sz="2400" dirty="0" smtClean="0"/>
              <a:t> a la App que lo </a:t>
            </a:r>
            <a:r>
              <a:rPr lang="en-GB" sz="2400" dirty="0" err="1" smtClean="0"/>
              <a:t>utiliza</a:t>
            </a:r>
            <a:r>
              <a:rPr lang="en-GB" sz="2400" dirty="0" smtClean="0"/>
              <a:t> un </a:t>
            </a:r>
            <a:r>
              <a:rPr lang="en-GB" sz="2400" dirty="0" err="1" smtClean="0"/>
              <a:t>camino</a:t>
            </a:r>
            <a:r>
              <a:rPr lang="en-GB" sz="2400" dirty="0" smtClean="0"/>
              <a:t> para </a:t>
            </a:r>
            <a:r>
              <a:rPr lang="en-GB" sz="2400" dirty="0" err="1" smtClean="0"/>
              <a:t>enviar</a:t>
            </a:r>
            <a:r>
              <a:rPr lang="en-GB" sz="2400" dirty="0" smtClean="0"/>
              <a:t> </a:t>
            </a:r>
            <a:r>
              <a:rPr lang="en-GB" sz="2400" dirty="0" err="1" smtClean="0"/>
              <a:t>información</a:t>
            </a:r>
            <a:endParaRPr lang="en-GB" sz="2400" dirty="0" smtClean="0"/>
          </a:p>
          <a:p>
            <a:pPr lvl="1"/>
            <a:r>
              <a:rPr lang="en-GB" sz="2400" dirty="0" err="1" smtClean="0"/>
              <a:t>También</a:t>
            </a:r>
            <a:r>
              <a:rPr lang="en-GB" sz="2400" dirty="0" smtClean="0"/>
              <a:t> </a:t>
            </a:r>
            <a:r>
              <a:rPr lang="en-GB" sz="2400" dirty="0" err="1" smtClean="0"/>
              <a:t>otorga</a:t>
            </a:r>
            <a:r>
              <a:rPr lang="en-GB" sz="2400" dirty="0" smtClean="0"/>
              <a:t> a la App que lo </a:t>
            </a:r>
            <a:r>
              <a:rPr lang="en-GB" sz="2400" dirty="0" err="1" smtClean="0"/>
              <a:t>utiliza</a:t>
            </a:r>
            <a:r>
              <a:rPr lang="en-GB" sz="2400" dirty="0" smtClean="0"/>
              <a:t> </a:t>
            </a:r>
            <a:r>
              <a:rPr lang="en-GB" sz="2400" dirty="0" err="1" smtClean="0"/>
              <a:t>una</a:t>
            </a:r>
            <a:r>
              <a:rPr lang="en-GB" sz="2400" dirty="0" smtClean="0"/>
              <a:t> </a:t>
            </a:r>
            <a:r>
              <a:rPr lang="en-GB" sz="2400" dirty="0" err="1" smtClean="0"/>
              <a:t>vía</a:t>
            </a:r>
            <a:r>
              <a:rPr lang="en-GB" sz="2400" dirty="0" smtClean="0"/>
              <a:t> para </a:t>
            </a:r>
            <a:r>
              <a:rPr lang="en-GB" sz="2400" dirty="0" err="1" smtClean="0"/>
              <a:t>recibir</a:t>
            </a:r>
            <a:r>
              <a:rPr lang="en-GB" sz="2400" dirty="0" smtClean="0"/>
              <a:t> </a:t>
            </a:r>
            <a:r>
              <a:rPr lang="en-GB" sz="2400" dirty="0" err="1" smtClean="0"/>
              <a:t>información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9118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Los App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ofrecen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nueva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vía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 Comunicación entre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aplicaciones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VII</a:t>
            </a:r>
          </a:p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Services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8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54868" y="2564904"/>
            <a:ext cx="2745188" cy="6809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eguntas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87688" y="2276872"/>
            <a:ext cx="1224136" cy="1003923"/>
            <a:chOff x="-2367436" y="3087963"/>
            <a:chExt cx="1475718" cy="1398289"/>
          </a:xfrm>
        </p:grpSpPr>
        <p:sp>
          <p:nvSpPr>
            <p:cNvPr id="7" name="Rectangle 6"/>
            <p:cNvSpPr/>
            <p:nvPr/>
          </p:nvSpPr>
          <p:spPr>
            <a:xfrm>
              <a:off x="-2367436" y="3087963"/>
              <a:ext cx="1475718" cy="1398289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Pr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259707" y="3138128"/>
              <a:ext cx="281364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¿?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521065" y="99308"/>
            <a:ext cx="156453" cy="169277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sz="500" dirty="0" smtClean="0">
                <a:solidFill>
                  <a:schemeClr val="bg1"/>
                </a:solidFill>
              </a:rPr>
              <a:t>22</a:t>
            </a: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4983580" y="3861048"/>
            <a:ext cx="2984628" cy="6809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9473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 smtClean="0"/>
              <a:t>spuestas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416400" y="3573016"/>
            <a:ext cx="1224136" cy="1003923"/>
            <a:chOff x="-2367436" y="3087963"/>
            <a:chExt cx="1475718" cy="1398289"/>
          </a:xfrm>
        </p:grpSpPr>
        <p:sp>
          <p:nvSpPr>
            <p:cNvPr id="17" name="Rectangle 16"/>
            <p:cNvSpPr/>
            <p:nvPr/>
          </p:nvSpPr>
          <p:spPr>
            <a:xfrm>
              <a:off x="-2367436" y="3087963"/>
              <a:ext cx="1475718" cy="1398289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1259707" y="3138128"/>
              <a:ext cx="281364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¿?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itle 3"/>
          <p:cNvSpPr txBox="1">
            <a:spLocks/>
          </p:cNvSpPr>
          <p:nvPr/>
        </p:nvSpPr>
        <p:spPr>
          <a:xfrm>
            <a:off x="6207716" y="3080580"/>
            <a:ext cx="360040" cy="6809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9473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0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18564" y="4616033"/>
            <a:ext cx="6552728" cy="17652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Windows 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440944" y="116632"/>
            <a:ext cx="1716635" cy="1035904"/>
          </a:xfrm>
        </p:spPr>
        <p:txBody>
          <a:bodyPr/>
          <a:lstStyle/>
          <a:p>
            <a:r>
              <a:rPr lang="en-US" dirty="0" smtClean="0"/>
              <a:t>Talk4   he  ds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51384" y="4293096"/>
            <a:ext cx="1224136" cy="1003923"/>
            <a:chOff x="-2367436" y="3087963"/>
            <a:chExt cx="1475718" cy="1398289"/>
          </a:xfrm>
        </p:grpSpPr>
        <p:sp>
          <p:nvSpPr>
            <p:cNvPr id="7" name="Rectangle 6"/>
            <p:cNvSpPr/>
            <p:nvPr/>
          </p:nvSpPr>
          <p:spPr>
            <a:xfrm>
              <a:off x="-2367436" y="3087963"/>
              <a:ext cx="1475718" cy="1398289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325753" y="3138129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32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233032" y="72416"/>
            <a:ext cx="504056" cy="504056"/>
            <a:chOff x="4800595" y="3154445"/>
            <a:chExt cx="1684866" cy="1684866"/>
          </a:xfrm>
        </p:grpSpPr>
        <p:sp>
          <p:nvSpPr>
            <p:cNvPr id="10" name="Rectangle 9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63376" y="3244335"/>
              <a:ext cx="522962" cy="565828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500" dirty="0" smtClean="0">
                  <a:solidFill>
                    <a:schemeClr val="bg1"/>
                  </a:solidFill>
                </a:rPr>
                <a:t>22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798" y="4293096"/>
            <a:ext cx="4563886" cy="2564904"/>
          </a:xfrm>
          <a:prstGeom prst="rect">
            <a:avLst/>
          </a:prstGeom>
        </p:spPr>
      </p:pic>
      <p:sp>
        <p:nvSpPr>
          <p:cNvPr id="12" name="Subtitle 4"/>
          <p:cNvSpPr txBox="1">
            <a:spLocks/>
          </p:cNvSpPr>
          <p:nvPr/>
        </p:nvSpPr>
        <p:spPr>
          <a:xfrm>
            <a:off x="4712998" y="6381328"/>
            <a:ext cx="2919394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Javier Suárez Ruiz</a:t>
            </a:r>
            <a:endParaRPr lang="en-US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2896331" y="1772816"/>
            <a:ext cx="6552728" cy="14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9473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Muchas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gracias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vuestro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tiempo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7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11" y="0"/>
            <a:ext cx="1220071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48680"/>
            <a:ext cx="4907690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Hay que trabajar duro!</a:t>
            </a:r>
            <a:endParaRPr lang="es-E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7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ciclo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Aplicación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1"/>
          <p:cNvSpPr txBox="1">
            <a:spLocks/>
          </p:cNvSpPr>
          <p:nvPr/>
        </p:nvSpPr>
        <p:spPr>
          <a:xfrm>
            <a:off x="5570721" y="1916832"/>
            <a:ext cx="6501944" cy="3528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Las Apps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estar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siguientes</a:t>
            </a:r>
            <a:r>
              <a:rPr lang="en-US" dirty="0" smtClean="0"/>
              <a:t> 3 </a:t>
            </a:r>
            <a:r>
              <a:rPr lang="en-US" dirty="0" err="1" smtClean="0"/>
              <a:t>estados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sz="2745" dirty="0" smtClean="0"/>
              <a:t>Not Running</a:t>
            </a:r>
          </a:p>
          <a:p>
            <a:r>
              <a:rPr lang="en-US" sz="2745" dirty="0" smtClean="0"/>
              <a:t>	Running</a:t>
            </a:r>
          </a:p>
          <a:p>
            <a:r>
              <a:rPr lang="en-US" sz="2745" dirty="0" smtClean="0"/>
              <a:t>	Suspended</a:t>
            </a:r>
          </a:p>
          <a:p>
            <a:pPr marL="0" indent="0">
              <a:buNone/>
            </a:pPr>
            <a:r>
              <a:rPr lang="en-US" dirty="0" smtClean="0"/>
              <a:t>La App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sz="2353" dirty="0" err="1" smtClean="0"/>
              <a:t>Exceptuando</a:t>
            </a:r>
            <a:r>
              <a:rPr lang="en-US" sz="2353" dirty="0" smtClean="0"/>
              <a:t> de: Suspended-&gt;</a:t>
            </a:r>
            <a:r>
              <a:rPr lang="en-US" sz="2353" dirty="0" err="1" smtClean="0"/>
              <a:t>NotRunning</a:t>
            </a:r>
            <a:endParaRPr lang="en-US" sz="2353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136791" y="2233767"/>
            <a:ext cx="1419339" cy="9711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Running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611165" y="3503702"/>
            <a:ext cx="1419339" cy="9711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Suspended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17451" y="3538607"/>
            <a:ext cx="1419339" cy="9711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NotRunning</a:t>
            </a: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Connector 13"/>
          <p:cNvCxnSpPr>
            <a:stCxn id="11" idx="3"/>
          </p:cNvCxnSpPr>
          <p:nvPr/>
        </p:nvCxnSpPr>
        <p:spPr>
          <a:xfrm>
            <a:off x="3556130" y="2719330"/>
            <a:ext cx="764705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02161" y="2719330"/>
            <a:ext cx="0" cy="78437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2" idx="2"/>
          </p:cNvCxnSpPr>
          <p:nvPr/>
        </p:nvCxnSpPr>
        <p:spPr>
          <a:xfrm>
            <a:off x="4320835" y="4474829"/>
            <a:ext cx="0" cy="59761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427121" y="4509735"/>
            <a:ext cx="0" cy="5627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427121" y="4509735"/>
            <a:ext cx="0" cy="56271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427121" y="5053772"/>
            <a:ext cx="289371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408443" y="2719331"/>
            <a:ext cx="0" cy="81927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1" idx="1"/>
          </p:cNvCxnSpPr>
          <p:nvPr/>
        </p:nvCxnSpPr>
        <p:spPr>
          <a:xfrm>
            <a:off x="1389770" y="2719330"/>
            <a:ext cx="7470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345" y="2120297"/>
            <a:ext cx="1037321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Activated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873977" y="4009141"/>
            <a:ext cx="737188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873978" y="3204894"/>
            <a:ext cx="9834" cy="8217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06794" y="2046539"/>
            <a:ext cx="1187619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Suspending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3962" y="3986057"/>
            <a:ext cx="1062713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Resuming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6582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I</a:t>
            </a:r>
          </a:p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Suspender y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reanudar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2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¿Y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necesitamos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4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53635</TotalTime>
  <Words>1528</Words>
  <Application>Microsoft Office PowerPoint</Application>
  <PresentationFormat>Widescreen</PresentationFormat>
  <Paragraphs>431</Paragraphs>
  <Slides>47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1_Custom Design</vt:lpstr>
      <vt:lpstr>nsejos Heisenberg para conseguir Apps Windows 10 con 99% de pureza</vt:lpstr>
      <vt:lpstr>vier Suárez Ruiz</vt:lpstr>
      <vt:lpstr>¿Qué vamos a ver?</vt:lpstr>
      <vt:lpstr>PowerPoint Presentation</vt:lpstr>
      <vt:lpstr>PowerPoint Presentation</vt:lpstr>
      <vt:lpstr>PowerPoint Presentation</vt:lpstr>
      <vt:lpstr>    clo de vida </vt:lpstr>
      <vt:lpstr>PowerPoint Presentation</vt:lpstr>
      <vt:lpstr>PowerPoint Presentation</vt:lpstr>
      <vt:lpstr>    tendiendo el modo de ejecución</vt:lpstr>
      <vt:lpstr>    tendiendo el modo de ejecución</vt:lpstr>
      <vt:lpstr>PowerPoint Presentation</vt:lpstr>
      <vt:lpstr>PowerPoint Presentation</vt:lpstr>
      <vt:lpstr>PowerPoint Presentation</vt:lpstr>
      <vt:lpstr>ecución en Background </vt:lpstr>
      <vt:lpstr>PowerPoint Presentation</vt:lpstr>
      <vt:lpstr>     viaje de la convergencia</vt:lpstr>
      <vt:lpstr>    gistrar una Background Task</vt:lpstr>
      <vt:lpstr>PowerPoint Presentation</vt:lpstr>
      <vt:lpstr>    iggers</vt:lpstr>
      <vt:lpstr>    iggers basados en tareas de fondo</vt:lpstr>
      <vt:lpstr>PowerPoint Presentation</vt:lpstr>
      <vt:lpstr>    stión de recursos</vt:lpstr>
      <vt:lpstr>    -Proc Background Tasks</vt:lpstr>
      <vt:lpstr>    plication Trigger</vt:lpstr>
      <vt:lpstr>PowerPoint Presentation</vt:lpstr>
      <vt:lpstr>PowerPoint Presentation</vt:lpstr>
      <vt:lpstr>    rvicios de Aplicación?</vt:lpstr>
      <vt:lpstr>PowerPoint Presentation</vt:lpstr>
      <vt:lpstr>    ensa en “servicios web” en Apps</vt:lpstr>
      <vt:lpstr>    ensa en “servicios web” en Apps</vt:lpstr>
      <vt:lpstr>    p Services – El Cliente</vt:lpstr>
      <vt:lpstr>    p Services – El servicio (1/2)</vt:lpstr>
      <vt:lpstr>    p Services – El servicio (2/2)</vt:lpstr>
      <vt:lpstr>    clarando el servicio</vt:lpstr>
      <vt:lpstr>    municación en dos sentidos</vt:lpstr>
      <vt:lpstr>PowerPoint Presentation</vt:lpstr>
      <vt:lpstr>    tendiendo el PackageFamilyName</vt:lpstr>
      <vt:lpstr>    purando App Services</vt:lpstr>
      <vt:lpstr>    clo de vida de un App Service</vt:lpstr>
      <vt:lpstr>PowerPoint Presentation</vt:lpstr>
      <vt:lpstr>PowerPoint Presentation</vt:lpstr>
      <vt:lpstr>    otocolo</vt:lpstr>
      <vt:lpstr>PowerPoint Presentation</vt:lpstr>
      <vt:lpstr>PowerPoint Presentation</vt:lpstr>
      <vt:lpstr>eguntas</vt:lpstr>
      <vt:lpstr>nsejos Heisenberg para conseguir Apps Windows 10 con 99% de pureza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Bad PowerPoint Template</dc:title>
  <dc:creator>showeet.com</dc:creator>
  <dc:description>© Copyright Showeet.com</dc:description>
  <cp:lastModifiedBy>Javier Suárez Ruiz</cp:lastModifiedBy>
  <cp:revision>78</cp:revision>
  <dcterms:created xsi:type="dcterms:W3CDTF">2011-05-09T14:18:21Z</dcterms:created>
  <dcterms:modified xsi:type="dcterms:W3CDTF">2015-11-15T18:49:33Z</dcterms:modified>
  <cp:category>Templates</cp:category>
</cp:coreProperties>
</file>